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0" showSpecialPlsOnTitleSld="0" saveSubsetFonts="1" autoCompressPictures="0">
  <p:sldMasterIdLst>
    <p:sldMasterId id="2147483648" r:id="rId1"/>
  </p:sldMasterIdLst>
  <p:notesMasterIdLst>
    <p:notesMasterId r:id="rId23"/>
  </p:notesMasterIdLst>
  <p:handoutMasterIdLst>
    <p:handoutMasterId r:id="rId24"/>
  </p:handoutMasterIdLst>
  <p:sldIdLst>
    <p:sldId id="256" r:id="rId2"/>
    <p:sldId id="271" r:id="rId3"/>
    <p:sldId id="277" r:id="rId4"/>
    <p:sldId id="278" r:id="rId5"/>
    <p:sldId id="280" r:id="rId6"/>
    <p:sldId id="279" r:id="rId7"/>
    <p:sldId id="281" r:id="rId8"/>
    <p:sldId id="282" r:id="rId9"/>
    <p:sldId id="272" r:id="rId10"/>
    <p:sldId id="273" r:id="rId11"/>
    <p:sldId id="275" r:id="rId12"/>
    <p:sldId id="283" r:id="rId13"/>
    <p:sldId id="276" r:id="rId14"/>
    <p:sldId id="284" r:id="rId15"/>
    <p:sldId id="285" r:id="rId16"/>
    <p:sldId id="286" r:id="rId17"/>
    <p:sldId id="287" r:id="rId18"/>
    <p:sldId id="288" r:id="rId19"/>
    <p:sldId id="289" r:id="rId20"/>
    <p:sldId id="290" r:id="rId21"/>
    <p:sldId id="29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32" d="100"/>
          <a:sy n="132" d="100"/>
        </p:scale>
        <p:origin x="-1016"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736C47-685D-904F-BC89-B1A39387A782}" type="datetimeFigureOut">
              <a:rPr lang="en-GB"/>
              <a:pPr/>
              <a:t>4/9/14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C61998-2D93-984C-9013-DF0E237FF810}" type="slidenum">
              <a: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F6F580-7C88-1545-84A5-E33F2C3C10D7}" type="datetimeFigureOut">
              <a:rPr lang="en-US"/>
              <a:pPr/>
              <a:t>4/9/14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4E677A-1DD3-9E43-A2D6-D086386191F9}" type="slidenum">
              <a:rPr/>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6B0820D-F047-8445-BE34-D63C38462800}" type="datetime1">
              <a:rPr lang="en-US"/>
              <a:pPr/>
              <a:t>4/9/14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84EDCA1-2BB3-C64E-9192-B0C2BB1BF38E}" type="datetime1">
              <a:rPr lang="en-US"/>
              <a:pPr/>
              <a:t>4/9/14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97B48EBA-C557-6844-8544-B2A3CEFCCA67}" type="datetime1">
              <a:rPr lang="en-US"/>
              <a:pPr/>
              <a:t>4/9/14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AA38FE84-73F9-534F-8E48-CDFEDBF65314}" type="datetime1">
              <a:rPr lang="en-US"/>
              <a:pPr/>
              <a:t>4/9/14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697EA50-0191-3145-8713-BF3F9BA442CB}" type="datetime1">
              <a:rPr lang="en-US"/>
              <a:pPr/>
              <a:t>4/9/14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ADFACBE0-7AF5-E042-B2F4-EDAFF9C1D1E3}" type="datetime1">
              <a:rPr lang="en-US"/>
              <a:pPr/>
              <a:t>4/9/14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888ED5B4-5B0E-7C49-94C9-EB0A2697A8C2}" type="datetime1">
              <a:rPr lang="en-US"/>
              <a:pPr/>
              <a:t>4/9/14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E74F834E-A138-904B-B899-2E8E610B6504}" type="datetime1">
              <a:rPr lang="en-US"/>
              <a:pPr/>
              <a:t>4/9/14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F29BD3-2325-D34A-AC73-CB75AC1C41BC}" type="datetime1">
              <a:rPr lang="en-US"/>
              <a:pPr/>
              <a:t>4/9/14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F43064E-C144-1944-BF44-F1F2293CE12C}" type="datetime1">
              <a:rPr lang="en-US"/>
              <a:pPr/>
              <a:t>4/9/14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EF7AE408-6C66-AB47-9589-3069CDF32735}" type="datetime1">
              <a:rPr lang="en-US"/>
              <a:pPr/>
              <a:t>4/9/14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D1297-C80B-A84B-B4B8-47B55EB1A80B}" type="slidenum">
              <a: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FE7D0-6492-DF4B-875C-F811CA446F5C}" type="datetime1">
              <a:rPr lang="en-US"/>
              <a:pPr/>
              <a:t>4/9/14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D1297-C80B-A84B-B4B8-47B55EB1A80B}" type="slidenum">
              <a: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msglobal.org/accessibility/%23afav3" TargetMode="External"/><Relationship Id="rId4" Type="http://schemas.openxmlformats.org/officeDocument/2006/relationships/hyperlink" Target="http://www.iso.org/iso/home/news_index/news_archive/news.htm?refid=Ref1217" TargetMode="External"/><Relationship Id="rId1" Type="http://schemas.openxmlformats.org/officeDocument/2006/relationships/slideLayout" Target="../slideLayouts/slideLayout2.xml"/><Relationship Id="rId2" Type="http://schemas.openxmlformats.org/officeDocument/2006/relationships/hyperlink" Target="http://www.w3.org/wiki/WebSchemas/Accessibility"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pii.net" TargetMode="External"/><Relationship Id="rId3" Type="http://schemas.openxmlformats.org/officeDocument/2006/relationships/hyperlink" Target="http://idpf.org/edupub-europe-20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omputer.org/portal/web/Musings-from-the-Ivory-Tower/content?g=7512968&amp;type=article&amp;urlTitle=the-next-disruption-in-digital-learnin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andyheath@axelrod.plus.com" TargetMode="External"/><Relationship Id="rId3" Type="http://schemas.openxmlformats.org/officeDocument/2006/relationships/hyperlink" Target="http://axelafa.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vcs.w3.org/hg/IndieUI/raw-file/default/src/indie-ui-events.html" TargetMode="External"/><Relationship Id="rId4" Type="http://schemas.openxmlformats.org/officeDocument/2006/relationships/hyperlink" Target="https://dvcs.w3.org/hg/IndieUI/raw-file/default/src/indie-ui-context.html" TargetMode="External"/><Relationship Id="rId1" Type="http://schemas.openxmlformats.org/officeDocument/2006/relationships/slideLayout" Target="../slideLayouts/slideLayout2.xml"/><Relationship Id="rId2" Type="http://schemas.openxmlformats.org/officeDocument/2006/relationships/hyperlink" Target="http://www.w3.org/WAI/IndieUI/"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0" Type="http://schemas.openxmlformats.org/officeDocument/2006/relationships/hyperlink" Target="https://dvcs.w3.org/hg/IndieUI/raw-file/default/src/indie-ui-events.html%23ContinuousUIManipulationRequestEvents" TargetMode="External"/><Relationship Id="rId21" Type="http://schemas.openxmlformats.org/officeDocument/2006/relationships/hyperlink" Target="https://dvcs.w3.org/hg/IndieUI/raw-file/default/src/indie-ui-events.html%23UIScrollRequestEvent" TargetMode="External"/><Relationship Id="rId22" Type="http://schemas.openxmlformats.org/officeDocument/2006/relationships/hyperlink" Target="https://dvcs.w3.org/hg/IndieUI/raw-file/default/src/indie-ui-events.html%23attributes-4" TargetMode="External"/><Relationship Id="rId23" Type="http://schemas.openxmlformats.org/officeDocument/2006/relationships/hyperlink" Target="https://dvcs.w3.org/hg/IndieUI/raw-file/default/src/indie-ui-events.html%23ScrollRequestScrollType" TargetMode="External"/><Relationship Id="rId24" Type="http://schemas.openxmlformats.org/officeDocument/2006/relationships/hyperlink" Target="https://dvcs.w3.org/hg/IndieUI/raw-file/default/src/indie-ui-events.html%23UIScrollRequestEventInit" TargetMode="External"/><Relationship Id="rId25" Type="http://schemas.openxmlformats.org/officeDocument/2006/relationships/hyperlink" Target="https://dvcs.w3.org/hg/IndieUI/raw-file/default/src/indie-ui-events.html%23dictionary-uiscrollrequesteventinit-members" TargetMode="External"/><Relationship Id="rId26" Type="http://schemas.openxmlformats.org/officeDocument/2006/relationships/hyperlink" Target="https://dvcs.w3.org/hg/IndieUI/raw-file/default/src/indie-ui-events.html%23UIScrollRequestEvents" TargetMode="External"/><Relationship Id="rId27" Type="http://schemas.openxmlformats.org/officeDocument/2006/relationships/hyperlink" Target="https://dvcs.w3.org/hg/IndieUI/raw-file/default/src/indie-ui-events.html%23ContinuousUIScrollRequestEvents" TargetMode="External"/><Relationship Id="rId28" Type="http://schemas.openxmlformats.org/officeDocument/2006/relationships/hyperlink" Target="https://dvcs.w3.org/hg/IndieUI/raw-file/default/src/indie-ui-events.html%23UIValueChangeRequestEvent" TargetMode="External"/><Relationship Id="rId29" Type="http://schemas.openxmlformats.org/officeDocument/2006/relationships/hyperlink" Target="https://dvcs.w3.org/hg/IndieUI/raw-file/default/src/indie-ui-events.html%23attributes-5" TargetMode="External"/><Relationship Id="rId1" Type="http://schemas.openxmlformats.org/officeDocument/2006/relationships/slideLayout" Target="../slideLayouts/slideLayout2.xml"/><Relationship Id="rId2" Type="http://schemas.openxmlformats.org/officeDocument/2006/relationships/hyperlink" Target="https://dvcs.w3.org/hg/IndieUI/raw-file/default/src/indie-ui-events.html%23RequestEvents" TargetMode="External"/><Relationship Id="rId3" Type="http://schemas.openxmlformats.org/officeDocument/2006/relationships/hyperlink" Target="https://dvcs.w3.org/hg/IndieUI/raw-file/default/src/indie-ui-events.html%23UIRequestEvent" TargetMode="External"/><Relationship Id="rId4" Type="http://schemas.openxmlformats.org/officeDocument/2006/relationships/hyperlink" Target="https://dvcs.w3.org/hg/IndieUI/raw-file/default/src/indie-ui-events.html%23attributes-1" TargetMode="External"/><Relationship Id="rId5" Type="http://schemas.openxmlformats.org/officeDocument/2006/relationships/hyperlink" Target="https://dvcs.w3.org/hg/IndieUI/raw-file/default/src/indie-ui-events.html%23determining_event_receiver" TargetMode="External"/><Relationship Id="rId30" Type="http://schemas.openxmlformats.org/officeDocument/2006/relationships/hyperlink" Target="https://dvcs.w3.org/hg/IndieUI/raw-file/default/src/indie-ui-events.html%23ValueChangeRequestChangeType" TargetMode="External"/><Relationship Id="rId31" Type="http://schemas.openxmlformats.org/officeDocument/2006/relationships/hyperlink" Target="https://dvcs.w3.org/hg/IndieUI/raw-file/default/src/indie-ui-events.html%23UIValueChangeRequestEventInit" TargetMode="External"/><Relationship Id="rId32" Type="http://schemas.openxmlformats.org/officeDocument/2006/relationships/hyperlink" Target="https://dvcs.w3.org/hg/IndieUI/raw-file/default/src/indie-ui-events.html%23dictionary-uivaluechangerequesteventinit-members" TargetMode="External"/><Relationship Id="rId9" Type="http://schemas.openxmlformats.org/officeDocument/2006/relationships/hyperlink" Target="https://dvcs.w3.org/hg/IndieUI/raw-file/default/src/indie-ui-events.html%23UIFocusRequestEvent" TargetMode="External"/><Relationship Id="rId6" Type="http://schemas.openxmlformats.org/officeDocument/2006/relationships/hyperlink" Target="https://dvcs.w3.org/hg/IndieUI/raw-file/default/src/indie-ui-events.html%23UIRequestEventInit" TargetMode="External"/><Relationship Id="rId7" Type="http://schemas.openxmlformats.org/officeDocument/2006/relationships/hyperlink" Target="https://dvcs.w3.org/hg/IndieUI/raw-file/default/src/indie-ui-events.html%23dictionary-uirequesteventinit-members" TargetMode="External"/><Relationship Id="rId8" Type="http://schemas.openxmlformats.org/officeDocument/2006/relationships/hyperlink" Target="https://dvcs.w3.org/hg/IndieUI/raw-file/default/src/indie-ui-events.html%23UIRequestEvents" TargetMode="External"/><Relationship Id="rId33" Type="http://schemas.openxmlformats.org/officeDocument/2006/relationships/hyperlink" Target="https://dvcs.w3.org/hg/IndieUI/raw-file/default/src/indie-ui-events.html%23UIValueChangeRequestEvents" TargetMode="External"/><Relationship Id="rId10" Type="http://schemas.openxmlformats.org/officeDocument/2006/relationships/hyperlink" Target="https://dvcs.w3.org/hg/IndieUI/raw-file/default/src/indie-ui-events.html%23attributes-2" TargetMode="External"/><Relationship Id="rId11" Type="http://schemas.openxmlformats.org/officeDocument/2006/relationships/hyperlink" Target="https://dvcs.w3.org/hg/IndieUI/raw-file/default/src/indie-ui-events.html%23FocusRequestFocusType" TargetMode="External"/><Relationship Id="rId12" Type="http://schemas.openxmlformats.org/officeDocument/2006/relationships/hyperlink" Target="https://dvcs.w3.org/hg/IndieUI/raw-file/default/src/indie-ui-events.html%23UIFocusRequestEventInit" TargetMode="External"/><Relationship Id="rId13" Type="http://schemas.openxmlformats.org/officeDocument/2006/relationships/hyperlink" Target="https://dvcs.w3.org/hg/IndieUI/raw-file/default/src/indie-ui-events.html%23dictionary-uifocusrequesteventinit-members" TargetMode="External"/><Relationship Id="rId14" Type="http://schemas.openxmlformats.org/officeDocument/2006/relationships/hyperlink" Target="https://dvcs.w3.org/hg/IndieUI/raw-file/default/src/indie-ui-events.html%23UIFocusRequestEvents" TargetMode="External"/><Relationship Id="rId15" Type="http://schemas.openxmlformats.org/officeDocument/2006/relationships/hyperlink" Target="https://dvcs.w3.org/hg/IndieUI/raw-file/default/src/indie-ui-events.html%23UIManipulationRequestEvent" TargetMode="External"/><Relationship Id="rId16" Type="http://schemas.openxmlformats.org/officeDocument/2006/relationships/hyperlink" Target="https://dvcs.w3.org/hg/IndieUI/raw-file/default/src/indie-ui-events.html%23attributes-3" TargetMode="External"/><Relationship Id="rId17" Type="http://schemas.openxmlformats.org/officeDocument/2006/relationships/hyperlink" Target="https://dvcs.w3.org/hg/IndieUI/raw-file/default/src/indie-ui-events.html%23UIManipulationRequestEventInit" TargetMode="External"/><Relationship Id="rId18" Type="http://schemas.openxmlformats.org/officeDocument/2006/relationships/hyperlink" Target="https://dvcs.w3.org/hg/IndieUI/raw-file/default/src/indie-ui-events.html%23dictionary-uimanipulationrequesteventinit-members" TargetMode="External"/><Relationship Id="rId19" Type="http://schemas.openxmlformats.org/officeDocument/2006/relationships/hyperlink" Target="https://dvcs.w3.org/hg/IndieUI/raw-file/default/src/indie-ui-events.html%23UIManipulationRequestEvent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0" Type="http://schemas.openxmlformats.org/officeDocument/2006/relationships/hyperlink" Target="https://dvcs.w3.org/hg/IndieUI/raw-file/default/src/indie-ui-context.html%23user-letter-spacing" TargetMode="External"/><Relationship Id="rId21" Type="http://schemas.openxmlformats.org/officeDocument/2006/relationships/hyperlink" Target="https://dvcs.w3.org/hg/IndieUI/raw-file/default/src/indie-ui-context.html%23user-word-spacing" TargetMode="External"/><Relationship Id="rId22" Type="http://schemas.openxmlformats.org/officeDocument/2006/relationships/hyperlink" Target="https://dvcs.w3.org/hg/IndieUI/raw-file/default/src/indie-ui-context.html%23userMediaSettings" TargetMode="External"/><Relationship Id="rId23" Type="http://schemas.openxmlformats.org/officeDocument/2006/relationships/hyperlink" Target="https://dvcs.w3.org/hg/IndieUI/raw-file/default/src/indie-ui-context.html%23subtitles" TargetMode="External"/><Relationship Id="rId24" Type="http://schemas.openxmlformats.org/officeDocument/2006/relationships/hyperlink" Target="https://dvcs.w3.org/hg/IndieUI/raw-file/default/src/indie-ui-context.html%23subtitle-languages" TargetMode="External"/><Relationship Id="rId25" Type="http://schemas.openxmlformats.org/officeDocument/2006/relationships/hyperlink" Target="https://dvcs.w3.org/hg/IndieUI/raw-file/default/src/indie-ui-context.html%23subtitle-type" TargetMode="External"/><Relationship Id="rId26" Type="http://schemas.openxmlformats.org/officeDocument/2006/relationships/hyperlink" Target="https://dvcs.w3.org/hg/IndieUI/raw-file/default/src/indie-ui-context.html%23user-subtitle-color" TargetMode="External"/><Relationship Id="rId27" Type="http://schemas.openxmlformats.org/officeDocument/2006/relationships/hyperlink" Target="https://dvcs.w3.org/hg/IndieUI/raw-file/default/src/indie-ui-context.html%23media-feature-user-subtitle-color" TargetMode="External"/><Relationship Id="rId28" Type="http://schemas.openxmlformats.org/officeDocument/2006/relationships/hyperlink" Target="https://dvcs.w3.org/hg/IndieUI/raw-file/default/src/indie-ui-context.html%23user-subtitle-background-color" TargetMode="External"/><Relationship Id="rId29" Type="http://schemas.openxmlformats.org/officeDocument/2006/relationships/hyperlink" Target="https://dvcs.w3.org/hg/IndieUI/raw-file/default/src/indie-ui-context.html%23media-feature-user-subtitle-background-color" TargetMode="External"/><Relationship Id="rId1" Type="http://schemas.openxmlformats.org/officeDocument/2006/relationships/slideLayout" Target="../slideLayouts/slideLayout2.xml"/><Relationship Id="rId2" Type="http://schemas.openxmlformats.org/officeDocument/2006/relationships/hyperlink" Target="https://dvcs.w3.org/hg/IndieUI/raw-file/default/src/indie-ui-context.html%23Settings" TargetMode="External"/><Relationship Id="rId3" Type="http://schemas.openxmlformats.org/officeDocument/2006/relationships/hyperlink" Target="https://dvcs.w3.org/hg/IndieUI/raw-file/default/src/indie-ui-context.html%23userColors" TargetMode="External"/><Relationship Id="rId4" Type="http://schemas.openxmlformats.org/officeDocument/2006/relationships/hyperlink" Target="https://dvcs.w3.org/hg/IndieUI/raw-file/default/src/indie-ui-context.html%23user-color" TargetMode="External"/><Relationship Id="rId5" Type="http://schemas.openxmlformats.org/officeDocument/2006/relationships/hyperlink" Target="https://dvcs.w3.org/hg/IndieUI/raw-file/default/src/indie-ui-context.html%23media-feature-user-color" TargetMode="External"/><Relationship Id="rId30" Type="http://schemas.openxmlformats.org/officeDocument/2006/relationships/hyperlink" Target="https://dvcs.w3.org/hg/IndieUI/raw-file/default/src/indie-ui-context.html%23audio-description" TargetMode="External"/><Relationship Id="rId31" Type="http://schemas.openxmlformats.org/officeDocument/2006/relationships/hyperlink" Target="https://dvcs.w3.org/hg/IndieUI/raw-file/default/src/indie-ui-context.html%23userScreenReaderSettings" TargetMode="External"/><Relationship Id="rId32" Type="http://schemas.openxmlformats.org/officeDocument/2006/relationships/hyperlink" Target="https://dvcs.w3.org/hg/IndieUI/raw-file/default/src/indie-ui-context.html%23screenreader" TargetMode="External"/><Relationship Id="rId9" Type="http://schemas.openxmlformats.org/officeDocument/2006/relationships/hyperlink" Target="https://dvcs.w3.org/hg/IndieUI/raw-file/default/src/indie-ui-context.html%23media-feature-colors-inverted" TargetMode="External"/><Relationship Id="rId6" Type="http://schemas.openxmlformats.org/officeDocument/2006/relationships/hyperlink" Target="https://dvcs.w3.org/hg/IndieUI/raw-file/default/src/indie-ui-context.html%23user-background-color" TargetMode="External"/><Relationship Id="rId7" Type="http://schemas.openxmlformats.org/officeDocument/2006/relationships/hyperlink" Target="https://dvcs.w3.org/hg/IndieUI/raw-file/default/src/indie-ui-context.html%23media-feature-user-background-color" TargetMode="External"/><Relationship Id="rId8" Type="http://schemas.openxmlformats.org/officeDocument/2006/relationships/hyperlink" Target="https://dvcs.w3.org/hg/IndieUI/raw-file/default/src/indie-ui-context.html%23colors-inverted" TargetMode="External"/><Relationship Id="rId33" Type="http://schemas.openxmlformats.org/officeDocument/2006/relationships/hyperlink" Target="https://dvcs.w3.org/hg/IndieUI/raw-file/default/src/indie-ui-context.html%23media-feature-screenreader" TargetMode="External"/><Relationship Id="rId10" Type="http://schemas.openxmlformats.org/officeDocument/2006/relationships/hyperlink" Target="https://dvcs.w3.org/hg/IndieUI/raw-file/default/src/indie-ui-context.html%23user-contrast" TargetMode="External"/><Relationship Id="rId11" Type="http://schemas.openxmlformats.org/officeDocument/2006/relationships/hyperlink" Target="https://dvcs.w3.org/hg/IndieUI/raw-file/default/src/indie-ui-context.html%23media-feature-user-contrast" TargetMode="External"/><Relationship Id="rId12" Type="http://schemas.openxmlformats.org/officeDocument/2006/relationships/hyperlink" Target="https://dvcs.w3.org/hg/IndieUI/raw-file/default/src/indie-ui-context.html%23monochrome" TargetMode="External"/><Relationship Id="rId13" Type="http://schemas.openxmlformats.org/officeDocument/2006/relationships/hyperlink" Target="https://dvcs.w3.org/hg/IndieUI/raw-file/default/src/indie-ui-context.html%23media-feature-monochrome" TargetMode="External"/><Relationship Id="rId14" Type="http://schemas.openxmlformats.org/officeDocument/2006/relationships/hyperlink" Target="https://dvcs.w3.org/hg/IndieUI/raw-file/default/src/indie-ui-context.html%23userFonts" TargetMode="External"/><Relationship Id="rId15" Type="http://schemas.openxmlformats.org/officeDocument/2006/relationships/hyperlink" Target="https://dvcs.w3.org/hg/IndieUI/raw-file/default/src/indie-ui-context.html%23user-font-size" TargetMode="External"/><Relationship Id="rId16" Type="http://schemas.openxmlformats.org/officeDocument/2006/relationships/hyperlink" Target="https://dvcs.w3.org/hg/IndieUI/raw-file/default/src/indie-ui-context.html%23media-feature-user-font-size" TargetMode="External"/><Relationship Id="rId17" Type="http://schemas.openxmlformats.org/officeDocument/2006/relationships/hyperlink" Target="https://dvcs.w3.org/hg/IndieUI/raw-file/default/src/indie-ui-context.html%23user-minimum-font-size" TargetMode="External"/><Relationship Id="rId18" Type="http://schemas.openxmlformats.org/officeDocument/2006/relationships/hyperlink" Target="https://dvcs.w3.org/hg/IndieUI/raw-file/default/src/indie-ui-context.html%23media-feature-user-minimum-font-size" TargetMode="External"/><Relationship Id="rId19" Type="http://schemas.openxmlformats.org/officeDocument/2006/relationships/hyperlink" Target="https://dvcs.w3.org/hg/IndieUI/raw-file/default/src/indie-ui-context.html%23user-line-heigh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3.org/WAI/IndieUI/wiki/Proposals/KeyValueProperties" TargetMode="External"/><Relationship Id="rId3" Type="http://schemas.openxmlformats.org/officeDocument/2006/relationships/hyperlink" Target="http://www.w3.org/WAI/IndieUI/wiki/User_Context/Requirement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W3C:IndieUI in its context</a:t>
            </a:r>
          </a:p>
        </p:txBody>
      </p:sp>
      <p:sp>
        <p:nvSpPr>
          <p:cNvPr id="3" name="Subtitle 2"/>
          <p:cNvSpPr>
            <a:spLocks noGrp="1"/>
          </p:cNvSpPr>
          <p:nvPr>
            <p:ph type="subTitle" idx="1"/>
          </p:nvPr>
        </p:nvSpPr>
        <p:spPr>
          <a:xfrm>
            <a:off x="1371600" y="3886200"/>
            <a:ext cx="6400800" cy="2454624"/>
          </a:xfrm>
        </p:spPr>
        <p:txBody>
          <a:bodyPr>
            <a:normAutofit/>
          </a:bodyPr>
          <a:lstStyle/>
          <a:p>
            <a:r>
              <a:rPr lang="en-US"/>
              <a:t>Andy Heath</a:t>
            </a:r>
          </a:p>
          <a:p>
            <a:r>
              <a:rPr lang="en-US"/>
              <a:t>2014-03-31 : Paris, France</a:t>
            </a:r>
          </a:p>
          <a:p>
            <a:r>
              <a:rPr lang="en-US"/>
              <a:t>Braillnet 8th European e-Accessibility Forum: User-driven e-Accessibility</a:t>
            </a: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few Models</a:t>
            </a:r>
          </a:p>
        </p:txBody>
      </p:sp>
      <p:sp>
        <p:nvSpPr>
          <p:cNvPr id="3" name="Content Placeholder 2"/>
          <p:cNvSpPr>
            <a:spLocks noGrp="1"/>
          </p:cNvSpPr>
          <p:nvPr>
            <p:ph idx="1"/>
          </p:nvPr>
        </p:nvSpPr>
        <p:spPr>
          <a:xfrm>
            <a:off x="457200" y="1417637"/>
            <a:ext cx="4180346" cy="5154111"/>
          </a:xfrm>
        </p:spPr>
        <p:txBody>
          <a:bodyPr>
            <a:normAutofit lnSpcReduction="10000"/>
          </a:bodyPr>
          <a:lstStyle/>
          <a:p>
            <a:r>
              <a:rPr lang="en-US"/>
              <a:t>Medical (e.g. ICIDH)</a:t>
            </a:r>
          </a:p>
          <a:p>
            <a:endParaRPr lang="en-US"/>
          </a:p>
          <a:p>
            <a:r>
              <a:rPr lang="en-US"/>
              <a:t>Arthritic wrists – can’t turn door handles</a:t>
            </a:r>
          </a:p>
          <a:p>
            <a:r>
              <a:rPr lang="en-US"/>
              <a:t>Negative “you don’t have X, you aren’t normal”</a:t>
            </a:r>
          </a:p>
          <a:p>
            <a:r>
              <a:rPr lang="en-US"/>
              <a:t>It’s a model and people (choose to) forget that</a:t>
            </a:r>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9</a:t>
            </a:fld>
            <a:endParaRPr lang="en-US"/>
          </a:p>
        </p:txBody>
      </p:sp>
      <p:sp>
        <p:nvSpPr>
          <p:cNvPr id="5" name="Content Placeholder 2"/>
          <p:cNvSpPr txBox="1">
            <a:spLocks/>
          </p:cNvSpPr>
          <p:nvPr/>
        </p:nvSpPr>
        <p:spPr>
          <a:xfrm>
            <a:off x="4949402" y="1417637"/>
            <a:ext cx="3613702" cy="3758938"/>
          </a:xfrm>
          <a:prstGeom prst="rect">
            <a:avLst/>
          </a:prstGeom>
        </p:spPr>
        <p:txBody>
          <a:bodyPr vert="horz" lIns="91440" tIns="45720" rIns="91440" bIns="45720" rtlCol="0">
            <a:normAutofit lnSpcReduction="1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a:ln>
                  <a:noFill/>
                </a:ln>
                <a:solidFill>
                  <a:schemeClr val="tx1"/>
                </a:solidFill>
                <a:effectLst/>
                <a:uLnTx/>
                <a:uFillTx/>
                <a:latin typeface="+mn-lt"/>
                <a:ea typeface="+mn-ea"/>
                <a:cs typeface="+mn-cs"/>
              </a:rPr>
              <a:t>Social</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US" sz="320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a:ln>
                  <a:noFill/>
                </a:ln>
                <a:solidFill>
                  <a:schemeClr val="tx1"/>
                </a:solidFill>
                <a:effectLst/>
                <a:uLnTx/>
                <a:uFillTx/>
                <a:latin typeface="+mn-lt"/>
                <a:ea typeface="+mn-ea"/>
                <a:cs typeface="+mn-cs"/>
              </a:rPr>
              <a:t>Society disables us by its choices</a:t>
            </a:r>
          </a:p>
          <a:p>
            <a:pPr marL="342900" indent="-342900">
              <a:spcBef>
                <a:spcPct val="20000"/>
              </a:spcBef>
              <a:buFont typeface="Arial"/>
              <a:buChar char="•"/>
            </a:pPr>
            <a:r>
              <a:rPr kumimoji="0" lang="en-US" sz="3200" b="0" i="0" u="none" strike="noStrike" kern="1200" cap="none" spc="0" normalizeH="0" baseline="0" noProof="0">
                <a:ln>
                  <a:noFill/>
                </a:ln>
                <a:solidFill>
                  <a:schemeClr val="tx1"/>
                </a:solidFill>
                <a:effectLst/>
                <a:uLnTx/>
                <a:uFillTx/>
                <a:latin typeface="+mn-lt"/>
                <a:ea typeface="+mn-ea"/>
                <a:cs typeface="+mn-cs"/>
              </a:rPr>
              <a:t>Yes I like this, but how do we implement it ?</a:t>
            </a:r>
          </a:p>
        </p:txBody>
      </p:sp>
      <p:sp>
        <p:nvSpPr>
          <p:cNvPr id="7" name="TextBox 6"/>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Some Models</a:t>
            </a:r>
          </a:p>
        </p:txBody>
      </p:sp>
      <p:sp>
        <p:nvSpPr>
          <p:cNvPr id="3" name="Content Placeholder 2"/>
          <p:cNvSpPr>
            <a:spLocks noGrp="1"/>
          </p:cNvSpPr>
          <p:nvPr>
            <p:ph idx="1"/>
          </p:nvPr>
        </p:nvSpPr>
        <p:spPr>
          <a:xfrm>
            <a:off x="5073989" y="1600200"/>
            <a:ext cx="3325549" cy="5121274"/>
          </a:xfrm>
        </p:spPr>
        <p:txBody>
          <a:bodyPr>
            <a:normAutofit fontScale="85000" lnSpcReduction="20000"/>
          </a:bodyPr>
          <a:lstStyle/>
          <a:p>
            <a:r>
              <a:rPr lang="en-US"/>
              <a:t>Technological</a:t>
            </a:r>
          </a:p>
          <a:p>
            <a:endParaRPr lang="en-US"/>
          </a:p>
          <a:p>
            <a:r>
              <a:rPr lang="en-US"/>
              <a:t>Evaluation, testing, what can we do with content to make it accessible (e.g. WCAG)?</a:t>
            </a:r>
          </a:p>
          <a:p>
            <a:endParaRPr lang="en-US"/>
          </a:p>
          <a:p>
            <a:r>
              <a:rPr lang="en-US"/>
              <a:t>Yes this is good but its often producer-side only and often defeated by complexity</a:t>
            </a:r>
          </a:p>
        </p:txBody>
      </p:sp>
      <p:sp>
        <p:nvSpPr>
          <p:cNvPr id="4" name="Slide Number Placeholder 3"/>
          <p:cNvSpPr>
            <a:spLocks noGrp="1"/>
          </p:cNvSpPr>
          <p:nvPr>
            <p:ph type="sldNum" sz="quarter" idx="12"/>
          </p:nvPr>
        </p:nvSpPr>
        <p:spPr/>
        <p:txBody>
          <a:bodyPr/>
          <a:lstStyle/>
          <a:p>
            <a:fld id="{32BD1297-C80B-A84B-B4B8-47B55EB1A80B}" type="slidenum">
              <a:rPr lang="en-US"/>
              <a:pPr/>
              <a:t>10</a:t>
            </a:fld>
            <a:endParaRPr lang="en-US"/>
          </a:p>
        </p:txBody>
      </p:sp>
      <p:sp>
        <p:nvSpPr>
          <p:cNvPr id="8" name="Content Placeholder 2"/>
          <p:cNvSpPr txBox="1">
            <a:spLocks/>
          </p:cNvSpPr>
          <p:nvPr/>
        </p:nvSpPr>
        <p:spPr>
          <a:xfrm>
            <a:off x="457200" y="1600199"/>
            <a:ext cx="3689652" cy="5121275"/>
          </a:xfrm>
          <a:prstGeom prst="rect">
            <a:avLst/>
          </a:prstGeom>
        </p:spPr>
        <p:txBody>
          <a:bodyPr vert="horz" lIns="91440" tIns="45720" rIns="91440" bIns="45720" rtlCol="0">
            <a:normAutofit/>
          </a:bodyPr>
          <a:lstStyle/>
          <a:p>
            <a:r>
              <a:rPr lang="en-US" sz="3200"/>
              <a:t>bio-psychosocial</a:t>
            </a:r>
          </a:p>
          <a:p>
            <a:endParaRPr lang="en-US" sz="3200"/>
          </a:p>
          <a:p>
            <a:r>
              <a:rPr lang="en-US" sz="3200"/>
              <a:t>UK Incapacity Benefits:</a:t>
            </a:r>
          </a:p>
          <a:p>
            <a:endParaRPr lang="en-US" sz="3200"/>
          </a:p>
          <a:p>
            <a:r>
              <a:rPr lang="en-US" sz="3200"/>
              <a:t>I think your capabilities are X, Y, Z and you can work</a:t>
            </a:r>
          </a:p>
          <a:p>
            <a:endParaRPr lang="en-US" sz="3200"/>
          </a:p>
          <a:p>
            <a:r>
              <a:rPr lang="en-US" sz="3200"/>
              <a:t>This is RUBBISH</a:t>
            </a:r>
          </a:p>
        </p:txBody>
      </p:sp>
      <p:sp>
        <p:nvSpPr>
          <p:cNvPr id="9" name="TextBox 8"/>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Some Models</a:t>
            </a:r>
          </a:p>
        </p:txBody>
      </p:sp>
      <p:sp>
        <p:nvSpPr>
          <p:cNvPr id="4" name="Slide Number Placeholder 3"/>
          <p:cNvSpPr>
            <a:spLocks noGrp="1"/>
          </p:cNvSpPr>
          <p:nvPr>
            <p:ph type="sldNum" sz="quarter" idx="12"/>
          </p:nvPr>
        </p:nvSpPr>
        <p:spPr/>
        <p:txBody>
          <a:bodyPr/>
          <a:lstStyle/>
          <a:p>
            <a:fld id="{32BD1297-C80B-A84B-B4B8-47B55EB1A80B}" type="slidenum">
              <a:rPr lang="en-US"/>
              <a:pPr/>
              <a:t>11</a:t>
            </a:fld>
            <a:endParaRPr lang="en-US"/>
          </a:p>
        </p:txBody>
      </p:sp>
      <p:sp>
        <p:nvSpPr>
          <p:cNvPr id="5" name="Content Placeholder 2"/>
          <p:cNvSpPr txBox="1">
            <a:spLocks/>
          </p:cNvSpPr>
          <p:nvPr/>
        </p:nvSpPr>
        <p:spPr>
          <a:xfrm>
            <a:off x="629364" y="1600200"/>
            <a:ext cx="8057436" cy="4756150"/>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a:t>User Needs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a:t>Instead of “arthritic wrists, can’t turn handle”</a:t>
            </a:r>
            <a:endParaRPr kumimoji="0" lang="en-US" sz="3200" b="0" i="0" u="none" strike="noStrike" kern="1200" cap="none" spc="0" normalizeH="0" baseline="0" noProof="0">
              <a:ln>
                <a:noFill/>
              </a:ln>
              <a:solidFill>
                <a:schemeClr val="tx1"/>
              </a:solidFill>
              <a:effectLst/>
              <a:uLnTx/>
              <a:uFillTx/>
              <a:latin typeface="+mn-lt"/>
              <a:ea typeface="+mn-ea"/>
              <a:cs typeface="+mn-cs"/>
            </a:endParaRPr>
          </a:p>
          <a:p>
            <a:pPr marL="800100" lvl="1" indent="-342900">
              <a:spcBef>
                <a:spcPct val="20000"/>
              </a:spcBef>
              <a:buFont typeface="Arial"/>
              <a:buChar char="•"/>
            </a:pPr>
            <a:r>
              <a:rPr lang="en-US" sz="3200"/>
              <a:t>Needs handle that can be turned with low force</a:t>
            </a:r>
          </a:p>
          <a:p>
            <a:pPr marL="342900" indent="-342900">
              <a:spcBef>
                <a:spcPct val="20000"/>
              </a:spcBef>
              <a:buFont typeface="Arial"/>
              <a:buChar char="•"/>
            </a:pPr>
            <a:r>
              <a:rPr lang="en-US" sz="3200"/>
              <a:t>Can optimise designs and deliveries for individual users</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6" name="TextBox 5"/>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Very Big Problem:</a:t>
            </a:r>
          </a:p>
        </p:txBody>
      </p:sp>
      <p:sp>
        <p:nvSpPr>
          <p:cNvPr id="3" name="Content Placeholder 2"/>
          <p:cNvSpPr>
            <a:spLocks noGrp="1"/>
          </p:cNvSpPr>
          <p:nvPr>
            <p:ph idx="1"/>
          </p:nvPr>
        </p:nvSpPr>
        <p:spPr/>
        <p:txBody>
          <a:bodyPr>
            <a:normAutofit/>
          </a:bodyPr>
          <a:lstStyle/>
          <a:p>
            <a:r>
              <a:rPr lang="en-US"/>
              <a:t>Producer: I know what you need</a:t>
            </a:r>
          </a:p>
          <a:p>
            <a:r>
              <a:rPr lang="en-US"/>
              <a:t>Consumer: This is rubbish, I can’t use it</a:t>
            </a:r>
          </a:p>
          <a:p>
            <a:endParaRPr lang="en-US"/>
          </a:p>
          <a:p>
            <a:r>
              <a:rPr lang="en-US"/>
              <a:t>I believe this is built in to how perception works (categorisation)</a:t>
            </a:r>
          </a:p>
          <a:p>
            <a:r>
              <a:rPr lang="en-US"/>
              <a:t>Accessibility is a relationship</a:t>
            </a:r>
          </a:p>
          <a:p>
            <a:r>
              <a:rPr lang="en-US"/>
              <a:t>To improve it both sides need to have influence</a:t>
            </a:r>
          </a:p>
        </p:txBody>
      </p:sp>
      <p:sp>
        <p:nvSpPr>
          <p:cNvPr id="4" name="Slide Number Placeholder 3"/>
          <p:cNvSpPr>
            <a:spLocks noGrp="1"/>
          </p:cNvSpPr>
          <p:nvPr>
            <p:ph type="sldNum" sz="quarter" idx="12"/>
          </p:nvPr>
        </p:nvSpPr>
        <p:spPr/>
        <p:txBody>
          <a:bodyPr/>
          <a:lstStyle/>
          <a:p>
            <a:fld id="{32BD1297-C80B-A84B-B4B8-47B55EB1A80B}" type="slidenum">
              <a:rPr lang="en-US"/>
              <a:pPr/>
              <a:t>12</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Another Problem</a:t>
            </a:r>
          </a:p>
        </p:txBody>
      </p:sp>
      <p:sp>
        <p:nvSpPr>
          <p:cNvPr id="3" name="Content Placeholder 2"/>
          <p:cNvSpPr>
            <a:spLocks noGrp="1"/>
          </p:cNvSpPr>
          <p:nvPr>
            <p:ph idx="1"/>
          </p:nvPr>
        </p:nvSpPr>
        <p:spPr/>
        <p:txBody>
          <a:bodyPr>
            <a:normAutofit fontScale="85000" lnSpcReduction="20000"/>
          </a:bodyPr>
          <a:lstStyle/>
          <a:p>
            <a:pPr>
              <a:spcAft>
                <a:spcPts val="3000"/>
              </a:spcAft>
            </a:pPr>
            <a:r>
              <a:rPr lang="en-US"/>
              <a:t>Not just one producer</a:t>
            </a:r>
          </a:p>
          <a:p>
            <a:pPr lvl="1">
              <a:spcAft>
                <a:spcPts val="3000"/>
              </a:spcAft>
            </a:pPr>
            <a:r>
              <a:rPr lang="en-US"/>
              <a:t>Many producers</a:t>
            </a:r>
          </a:p>
          <a:p>
            <a:pPr lvl="1">
              <a:spcAft>
                <a:spcPts val="3000"/>
              </a:spcAft>
            </a:pPr>
            <a:r>
              <a:rPr lang="en-US"/>
              <a:t>Many technologies</a:t>
            </a:r>
          </a:p>
          <a:p>
            <a:pPr lvl="1">
              <a:spcAft>
                <a:spcPts val="3000"/>
              </a:spcAft>
            </a:pPr>
            <a:r>
              <a:rPr lang="en-US"/>
              <a:t>Market Place</a:t>
            </a:r>
          </a:p>
          <a:p>
            <a:pPr>
              <a:spcAft>
                <a:spcPts val="3000"/>
              </a:spcAft>
            </a:pPr>
            <a:r>
              <a:rPr lang="en-US"/>
              <a:t>Need to get some coherence and interoperability – otherwise accessibility gets forgotten and after-the-fact companies cannot fill the gap (too complex, too expensive to keep up)</a:t>
            </a:r>
          </a:p>
        </p:txBody>
      </p:sp>
      <p:sp>
        <p:nvSpPr>
          <p:cNvPr id="4" name="Slide Number Placeholder 3"/>
          <p:cNvSpPr>
            <a:spLocks noGrp="1"/>
          </p:cNvSpPr>
          <p:nvPr>
            <p:ph type="sldNum" sz="quarter" idx="12"/>
          </p:nvPr>
        </p:nvSpPr>
        <p:spPr/>
        <p:txBody>
          <a:bodyPr/>
          <a:lstStyle/>
          <a:p>
            <a:fld id="{32BD1297-C80B-A84B-B4B8-47B55EB1A80B}" type="slidenum">
              <a:rPr lang="en-US"/>
              <a:pPr/>
              <a:t>13</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Desktops</a:t>
            </a:r>
          </a:p>
        </p:txBody>
      </p:sp>
      <p:sp>
        <p:nvSpPr>
          <p:cNvPr id="3" name="Content Placeholder 2"/>
          <p:cNvSpPr>
            <a:spLocks noGrp="1"/>
          </p:cNvSpPr>
          <p:nvPr>
            <p:ph idx="1"/>
          </p:nvPr>
        </p:nvSpPr>
        <p:spPr>
          <a:xfrm>
            <a:off x="457200" y="1417638"/>
            <a:ext cx="8229600" cy="5121275"/>
          </a:xfrm>
        </p:spPr>
        <p:txBody>
          <a:bodyPr>
            <a:normAutofit fontScale="92500" lnSpcReduction="10000"/>
          </a:bodyPr>
          <a:lstStyle/>
          <a:p>
            <a:r>
              <a:rPr lang="en-US"/>
              <a:t>Originally no accessibility</a:t>
            </a:r>
          </a:p>
          <a:p>
            <a:r>
              <a:rPr lang="en-US"/>
              <a:t>Now standard Accessibility API’s for major platforms ISO:13066 standardised in ISOIEC SC35 User Interfaces</a:t>
            </a:r>
          </a:p>
          <a:p>
            <a:r>
              <a:rPr lang="en-US"/>
              <a:t>Developers (e.g. screen readers) can develop to them and it works</a:t>
            </a:r>
          </a:p>
          <a:p>
            <a:r>
              <a:rPr lang="en-US"/>
              <a:t>Still have many platforms and versions and changes cost a lot to developer companies</a:t>
            </a:r>
          </a:p>
          <a:p>
            <a:r>
              <a:rPr lang="en-US"/>
              <a:t>Still have e.g. interoperability issues (partly security) – often what works on one platform won’t on another</a:t>
            </a:r>
          </a:p>
        </p:txBody>
      </p:sp>
      <p:sp>
        <p:nvSpPr>
          <p:cNvPr id="4" name="Slide Number Placeholder 3"/>
          <p:cNvSpPr>
            <a:spLocks noGrp="1"/>
          </p:cNvSpPr>
          <p:nvPr>
            <p:ph type="sldNum" sz="quarter" idx="12"/>
          </p:nvPr>
        </p:nvSpPr>
        <p:spPr/>
        <p:txBody>
          <a:bodyPr/>
          <a:lstStyle/>
          <a:p>
            <a:fld id="{32BD1297-C80B-A84B-B4B8-47B55EB1A80B}" type="slidenum">
              <a:rPr lang="en-US"/>
              <a:pPr/>
              <a:t>14</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Mobile Platforms</a:t>
            </a:r>
          </a:p>
        </p:txBody>
      </p:sp>
      <p:sp>
        <p:nvSpPr>
          <p:cNvPr id="3" name="Content Placeholder 2"/>
          <p:cNvSpPr>
            <a:spLocks noGrp="1"/>
          </p:cNvSpPr>
          <p:nvPr>
            <p:ph idx="1"/>
          </p:nvPr>
        </p:nvSpPr>
        <p:spPr>
          <a:xfrm>
            <a:off x="457200" y="1417638"/>
            <a:ext cx="8229600" cy="5077136"/>
          </a:xfrm>
        </p:spPr>
        <p:txBody>
          <a:bodyPr>
            <a:normAutofit fontScale="92500" lnSpcReduction="20000"/>
          </a:bodyPr>
          <a:lstStyle/>
          <a:p>
            <a:r>
              <a:rPr lang="en-US"/>
              <a:t>Can we do better ?  YES (well we can try)</a:t>
            </a:r>
          </a:p>
          <a:p>
            <a:r>
              <a:rPr lang="en-US"/>
              <a:t>Common API to Web Apps (like Desktop API’s)</a:t>
            </a:r>
          </a:p>
          <a:p>
            <a:r>
              <a:rPr lang="en-US"/>
              <a:t>Individual Preferences (so users have some control and influence in what they get).</a:t>
            </a:r>
          </a:p>
          <a:p>
            <a:pPr lvl="1"/>
            <a:r>
              <a:rPr lang="en-US"/>
              <a:t>These together are IndieUI (Events and User Context)</a:t>
            </a:r>
          </a:p>
          <a:p>
            <a:pPr lvl="1"/>
            <a:r>
              <a:rPr lang="en-US"/>
              <a:t>Content and UI adapt to preferences in context</a:t>
            </a:r>
          </a:p>
          <a:p>
            <a:endParaRPr lang="en-US"/>
          </a:p>
          <a:p>
            <a:r>
              <a:rPr lang="en-US"/>
              <a:t>Challenges:</a:t>
            </a:r>
          </a:p>
          <a:p>
            <a:pPr lvl="1"/>
            <a:r>
              <a:rPr lang="en-US"/>
              <a:t>Getting organisations doing pieces of this in harmony</a:t>
            </a:r>
          </a:p>
          <a:p>
            <a:pPr lvl="1"/>
            <a:r>
              <a:rPr lang="en-US"/>
              <a:t>What preferences ?</a:t>
            </a:r>
          </a:p>
          <a:p>
            <a:pPr lvl="1"/>
            <a:r>
              <a:rPr lang="en-US"/>
              <a:t>Diverse business strategies (e.g. walled gardens and open ones, security and privacy)</a:t>
            </a:r>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15</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Some organisational pieces</a:t>
            </a:r>
          </a:p>
        </p:txBody>
      </p:sp>
      <p:sp>
        <p:nvSpPr>
          <p:cNvPr id="3" name="Content Placeholder 2"/>
          <p:cNvSpPr>
            <a:spLocks noGrp="1"/>
          </p:cNvSpPr>
          <p:nvPr>
            <p:ph idx="1"/>
          </p:nvPr>
        </p:nvSpPr>
        <p:spPr/>
        <p:txBody>
          <a:bodyPr>
            <a:normAutofit fontScale="92500"/>
          </a:bodyPr>
          <a:lstStyle/>
          <a:p>
            <a:r>
              <a:rPr lang="en-US"/>
              <a:t>Metadata on content and UI </a:t>
            </a:r>
          </a:p>
          <a:p>
            <a:pPr lvl="1"/>
            <a:r>
              <a:rPr lang="en-US">
                <a:hlinkClick r:id="rId2"/>
              </a:rPr>
              <a:t>http://www.w3.org/wiki/WebSchemas/Accessibility</a:t>
            </a:r>
            <a:endParaRPr lang="en-US"/>
          </a:p>
          <a:p>
            <a:r>
              <a:rPr lang="en-US"/>
              <a:t>Preferences to match these</a:t>
            </a:r>
          </a:p>
          <a:p>
            <a:pPr lvl="1"/>
            <a:r>
              <a:rPr lang="en-US"/>
              <a:t>In progress, developed from IMS Access for All V3.0 (</a:t>
            </a:r>
            <a:r>
              <a:rPr lang="en-US">
                <a:hlinkClick r:id="rId3"/>
              </a:rPr>
              <a:t>http://www.imsglobal.org/accessibility/#afav3</a:t>
            </a:r>
            <a:r>
              <a:rPr lang="en-US"/>
              <a:t> ) and ISO/IEC Individualised Adaptability and Accessibility in L.E.T. (</a:t>
            </a:r>
            <a:r>
              <a:rPr lang="en-US">
                <a:hlinkClick r:id="rId4"/>
              </a:rPr>
              <a:t>http://www.iso.org/iso/home/news_index/news_archive/news.htm?refid=Ref1217</a:t>
            </a:r>
            <a:r>
              <a:rPr lang="en-US"/>
              <a:t> ) – currently under re-design</a:t>
            </a:r>
          </a:p>
          <a:p>
            <a:endParaRPr lang="en-US"/>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16</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95462" y="361462"/>
            <a:ext cx="2991338" cy="6360013"/>
          </a:xfrm>
        </p:spPr>
        <p:txBody>
          <a:bodyPr>
            <a:normAutofit fontScale="47500" lnSpcReduction="20000"/>
          </a:bodyPr>
          <a:lstStyle/>
          <a:p>
            <a:r>
              <a:rPr lang="en-US"/>
              <a:t>accessibilityFeature</a:t>
            </a:r>
          </a:p>
          <a:p>
            <a:pPr lvl="1"/>
            <a:r>
              <a:rPr lang="en-US"/>
              <a:t>alternativeText </a:t>
            </a:r>
          </a:p>
          <a:p>
            <a:pPr lvl="1"/>
            <a:r>
              <a:rPr lang="en-US"/>
              <a:t>annotations </a:t>
            </a:r>
          </a:p>
          <a:p>
            <a:pPr lvl="1"/>
            <a:r>
              <a:rPr lang="en-US"/>
              <a:t>audioDescription </a:t>
            </a:r>
          </a:p>
          <a:p>
            <a:pPr lvl="1"/>
            <a:r>
              <a:rPr lang="en-US"/>
              <a:t>bookmarks </a:t>
            </a:r>
          </a:p>
          <a:p>
            <a:pPr lvl="1"/>
            <a:r>
              <a:rPr lang="en-US"/>
              <a:t>braille </a:t>
            </a:r>
          </a:p>
          <a:p>
            <a:pPr lvl="1"/>
            <a:r>
              <a:rPr lang="en-US"/>
              <a:t>captions </a:t>
            </a:r>
          </a:p>
          <a:p>
            <a:pPr lvl="1"/>
            <a:r>
              <a:rPr lang="en-US"/>
              <a:t>ChemML </a:t>
            </a:r>
          </a:p>
          <a:p>
            <a:pPr lvl="1"/>
            <a:r>
              <a:rPr lang="en-US"/>
              <a:t>describedMath </a:t>
            </a:r>
          </a:p>
          <a:p>
            <a:pPr lvl="1"/>
            <a:r>
              <a:rPr lang="en-US"/>
              <a:t>displayTransformability </a:t>
            </a:r>
          </a:p>
          <a:p>
            <a:pPr lvl="1"/>
            <a:r>
              <a:rPr lang="en-US"/>
              <a:t>highContrastAudio </a:t>
            </a:r>
          </a:p>
          <a:p>
            <a:pPr lvl="1"/>
            <a:r>
              <a:rPr lang="en-US"/>
              <a:t>highContrastDisplay </a:t>
            </a:r>
          </a:p>
          <a:p>
            <a:pPr lvl="1"/>
            <a:r>
              <a:rPr lang="en-US"/>
              <a:t>index </a:t>
            </a:r>
          </a:p>
          <a:p>
            <a:pPr lvl="1"/>
            <a:r>
              <a:rPr lang="en-US"/>
              <a:t>largePrint </a:t>
            </a:r>
          </a:p>
          <a:p>
            <a:pPr lvl="1"/>
            <a:r>
              <a:rPr lang="en-US"/>
              <a:t>latex </a:t>
            </a:r>
          </a:p>
          <a:p>
            <a:pPr lvl="1"/>
            <a:r>
              <a:rPr lang="en-US"/>
              <a:t>longDescription </a:t>
            </a:r>
          </a:p>
          <a:p>
            <a:pPr lvl="1"/>
            <a:r>
              <a:rPr lang="en-US"/>
              <a:t>MathML </a:t>
            </a:r>
          </a:p>
          <a:p>
            <a:pPr lvl="1"/>
            <a:r>
              <a:rPr lang="en-US"/>
              <a:t>none </a:t>
            </a:r>
          </a:p>
          <a:p>
            <a:pPr lvl="1"/>
            <a:r>
              <a:rPr lang="en-US"/>
              <a:t>printPageNumbers </a:t>
            </a:r>
          </a:p>
          <a:p>
            <a:pPr lvl="1"/>
            <a:r>
              <a:rPr lang="en-US"/>
              <a:t>readingOrder </a:t>
            </a:r>
          </a:p>
          <a:p>
            <a:pPr lvl="1"/>
            <a:r>
              <a:rPr lang="en-US"/>
              <a:t>signLanguage </a:t>
            </a:r>
          </a:p>
          <a:p>
            <a:pPr lvl="1"/>
            <a:r>
              <a:rPr lang="en-US"/>
              <a:t>structuralNavigation </a:t>
            </a:r>
          </a:p>
          <a:p>
            <a:pPr lvl="1"/>
            <a:r>
              <a:rPr lang="en-US"/>
              <a:t>tableOfContents </a:t>
            </a:r>
          </a:p>
          <a:p>
            <a:pPr lvl="1"/>
            <a:r>
              <a:rPr lang="en-US"/>
              <a:t>taggedPDF </a:t>
            </a:r>
          </a:p>
          <a:p>
            <a:pPr lvl="1"/>
            <a:r>
              <a:rPr lang="en-US"/>
              <a:t>tactileGraphic </a:t>
            </a:r>
          </a:p>
          <a:p>
            <a:pPr lvl="1"/>
            <a:r>
              <a:rPr lang="en-US"/>
              <a:t>tactileObject </a:t>
            </a:r>
          </a:p>
          <a:p>
            <a:pPr lvl="1"/>
            <a:r>
              <a:rPr lang="en-US"/>
              <a:t>timingControl </a:t>
            </a:r>
          </a:p>
          <a:p>
            <a:pPr lvl="1"/>
            <a:r>
              <a:rPr lang="en-US"/>
              <a:t>transcript </a:t>
            </a:r>
          </a:p>
          <a:p>
            <a:pPr lvl="1"/>
            <a:r>
              <a:rPr lang="en-US"/>
              <a:t>ttsMarkup </a:t>
            </a:r>
          </a:p>
          <a:p>
            <a:pPr lvl="1"/>
            <a:r>
              <a:rPr lang="en-US"/>
              <a:t>unlocked </a:t>
            </a:r>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17</a:t>
            </a:fld>
            <a:endParaRPr lang="en-US"/>
          </a:p>
        </p:txBody>
      </p:sp>
      <p:sp>
        <p:nvSpPr>
          <p:cNvPr id="6" name="Content Placeholder 2"/>
          <p:cNvSpPr txBox="1">
            <a:spLocks/>
          </p:cNvSpPr>
          <p:nvPr/>
        </p:nvSpPr>
        <p:spPr>
          <a:xfrm>
            <a:off x="957384" y="361462"/>
            <a:ext cx="4376615" cy="6360013"/>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a:t>E.g</a:t>
            </a:r>
          </a:p>
          <a:p>
            <a:pPr marL="342900" marR="0" lvl="0" indent="-342900" algn="l" defTabSz="457200" rtl="0" eaLnBrk="1" fontAlgn="auto" latinLnBrk="0" hangingPunct="1">
              <a:lnSpc>
                <a:spcPct val="100000"/>
              </a:lnSpc>
              <a:spcBef>
                <a:spcPct val="20000"/>
              </a:spcBef>
              <a:spcAft>
                <a:spcPts val="0"/>
              </a:spcAft>
              <a:buClrTx/>
              <a:buSzTx/>
              <a:tabLst/>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a:t>Notes: </a:t>
            </a:r>
          </a:p>
          <a:p>
            <a:pPr marL="800100" lvl="1" indent="-342900">
              <a:spcBef>
                <a:spcPct val="20000"/>
              </a:spcBef>
              <a:buFont typeface="Arial"/>
              <a:buChar char="•"/>
            </a:pPr>
            <a:r>
              <a:rPr lang="en-US" sz="3200"/>
              <a:t>This is Metadata on Content</a:t>
            </a:r>
          </a:p>
          <a:p>
            <a:pPr marL="800100" lvl="1" indent="-342900">
              <a:spcBef>
                <a:spcPct val="20000"/>
              </a:spcBef>
              <a:buFont typeface="Arial"/>
              <a:buChar char="•"/>
            </a:pPr>
            <a:r>
              <a:rPr kumimoji="0" lang="en-US" sz="3200" b="0" i="0" u="none" strike="noStrike" kern="1200" cap="none" spc="0" normalizeH="0" baseline="0" noProof="0">
                <a:ln>
                  <a:noFill/>
                </a:ln>
                <a:solidFill>
                  <a:schemeClr val="tx1"/>
                </a:solidFill>
                <a:effectLst/>
                <a:uLnTx/>
                <a:uFillTx/>
                <a:latin typeface="+mn-lt"/>
                <a:ea typeface="+mn-ea"/>
                <a:cs typeface="+mn-cs"/>
              </a:rPr>
              <a:t>Its low level, also need a high level abstract sensory mode we call accessMode in IMS</a:t>
            </a:r>
          </a:p>
        </p:txBody>
      </p:sp>
      <p:sp>
        <p:nvSpPr>
          <p:cNvPr id="7" name="TextBox 6"/>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Related Initiatives</a:t>
            </a:r>
          </a:p>
        </p:txBody>
      </p:sp>
      <p:sp>
        <p:nvSpPr>
          <p:cNvPr id="3" name="Content Placeholder 2"/>
          <p:cNvSpPr>
            <a:spLocks noGrp="1"/>
          </p:cNvSpPr>
          <p:nvPr>
            <p:ph idx="1"/>
          </p:nvPr>
        </p:nvSpPr>
        <p:spPr/>
        <p:txBody>
          <a:bodyPr/>
          <a:lstStyle/>
          <a:p>
            <a:r>
              <a:rPr lang="en-US"/>
              <a:t>GPII</a:t>
            </a:r>
          </a:p>
          <a:p>
            <a:pPr lvl="1"/>
            <a:r>
              <a:rPr lang="en-US">
                <a:hlinkClick r:id="rId2"/>
              </a:rPr>
              <a:t>http://gpii.net</a:t>
            </a:r>
            <a:endParaRPr lang="en-US"/>
          </a:p>
          <a:p>
            <a:r>
              <a:rPr lang="en-US"/>
              <a:t>EPUB 3 and EDUPUB</a:t>
            </a:r>
          </a:p>
          <a:p>
            <a:pPr lvl="1"/>
            <a:r>
              <a:rPr lang="en-US">
                <a:hlinkClick r:id="rId3"/>
              </a:rPr>
              <a:t>http://idpf.org/edupub-europe-2014</a:t>
            </a:r>
            <a:endParaRPr lang="en-US"/>
          </a:p>
          <a:p>
            <a:pPr lvl="1"/>
            <a:r>
              <a:rPr lang="en-US"/>
              <a:t>Adopting that WebSchemas Metadata</a:t>
            </a:r>
          </a:p>
          <a:p>
            <a:pPr lvl="1"/>
            <a:r>
              <a:rPr lang="en-US"/>
              <a:t>Needs preferences</a:t>
            </a:r>
          </a:p>
          <a:p>
            <a:r>
              <a:rPr lang="en-US"/>
              <a:t>IEEE Actionable Data Book</a:t>
            </a:r>
          </a:p>
          <a:p>
            <a:pPr lvl="1"/>
            <a:r>
              <a:rPr lang="en-US"/>
              <a:t>http://ieee-adb.org/</a:t>
            </a:r>
          </a:p>
        </p:txBody>
      </p:sp>
      <p:sp>
        <p:nvSpPr>
          <p:cNvPr id="4" name="Slide Number Placeholder 3"/>
          <p:cNvSpPr>
            <a:spLocks noGrp="1"/>
          </p:cNvSpPr>
          <p:nvPr>
            <p:ph type="sldNum" sz="quarter" idx="12"/>
          </p:nvPr>
        </p:nvSpPr>
        <p:spPr/>
        <p:txBody>
          <a:bodyPr/>
          <a:lstStyle/>
          <a:p>
            <a:fld id="{32BD1297-C80B-A84B-B4B8-47B55EB1A80B}" type="slidenum">
              <a:rPr lang="en-US"/>
              <a:pPr/>
              <a:t>18</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Presentation Context</a:t>
            </a:r>
          </a:p>
        </p:txBody>
      </p:sp>
      <p:sp>
        <p:nvSpPr>
          <p:cNvPr id="3" name="Content Placeholder 2"/>
          <p:cNvSpPr>
            <a:spLocks noGrp="1"/>
          </p:cNvSpPr>
          <p:nvPr>
            <p:ph idx="1"/>
          </p:nvPr>
        </p:nvSpPr>
        <p:spPr>
          <a:xfrm>
            <a:off x="457200" y="1600200"/>
            <a:ext cx="8229600" cy="4756150"/>
          </a:xfrm>
        </p:spPr>
        <p:txBody>
          <a:bodyPr>
            <a:normAutofit fontScale="92500" lnSpcReduction="20000"/>
          </a:bodyPr>
          <a:lstStyle/>
          <a:p>
            <a:pPr>
              <a:spcAft>
                <a:spcPts val="1800"/>
              </a:spcAft>
            </a:pPr>
            <a:r>
              <a:rPr lang="en-US"/>
              <a:t>These are my own views, not necessarily those of any organisation</a:t>
            </a:r>
          </a:p>
          <a:p>
            <a:pPr>
              <a:spcAft>
                <a:spcPts val="1800"/>
              </a:spcAft>
            </a:pPr>
            <a:r>
              <a:rPr lang="en-US"/>
              <a:t>I do this work because I want to live in an inclusive world where we use technology to make life better and easier for us all</a:t>
            </a:r>
          </a:p>
          <a:p>
            <a:pPr>
              <a:spcAft>
                <a:spcPts val="1800"/>
              </a:spcAft>
            </a:pPr>
            <a:r>
              <a:rPr lang="en-US"/>
              <a:t>Nobody pays me (I would like that they did)</a:t>
            </a:r>
          </a:p>
          <a:p>
            <a:pPr>
              <a:spcAft>
                <a:spcPts val="1800"/>
              </a:spcAft>
            </a:pPr>
            <a:r>
              <a:rPr lang="en-US"/>
              <a:t>Two routes through these slides – route 1 - techy and concise but hard,  route 2 - easy and woffly, explains the IndieUI context (get the technical detail later), audience choice</a:t>
            </a:r>
          </a:p>
        </p:txBody>
      </p:sp>
      <p:sp>
        <p:nvSpPr>
          <p:cNvPr id="4" name="Slide Number Placeholder 3"/>
          <p:cNvSpPr>
            <a:spLocks noGrp="1"/>
          </p:cNvSpPr>
          <p:nvPr>
            <p:ph type="sldNum" sz="quarter" idx="12"/>
          </p:nvPr>
        </p:nvSpPr>
        <p:spPr/>
        <p:txBody>
          <a:bodyPr/>
          <a:lstStyle/>
          <a:p>
            <a:fld id="{32BD1297-C80B-A84B-B4B8-47B55EB1A80B}" type="slidenum">
              <a:rPr lang="en-US"/>
              <a:pPr/>
              <a:t>1</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769"/>
            <a:ext cx="8229600" cy="1143000"/>
          </a:xfrm>
        </p:spPr>
        <p:txBody>
          <a:bodyPr/>
          <a:lstStyle/>
          <a:p>
            <a:r>
              <a:rPr lang="en-US"/>
              <a:t>ADBOOK</a:t>
            </a:r>
          </a:p>
        </p:txBody>
      </p:sp>
      <p:sp>
        <p:nvSpPr>
          <p:cNvPr id="3" name="Content Placeholder 2"/>
          <p:cNvSpPr>
            <a:spLocks noGrp="1"/>
          </p:cNvSpPr>
          <p:nvPr>
            <p:ph idx="1"/>
          </p:nvPr>
        </p:nvSpPr>
        <p:spPr>
          <a:xfrm>
            <a:off x="457200" y="1279769"/>
            <a:ext cx="8229600" cy="5076581"/>
          </a:xfrm>
        </p:spPr>
        <p:txBody>
          <a:bodyPr>
            <a:normAutofit fontScale="70000" lnSpcReduction="20000"/>
          </a:bodyPr>
          <a:lstStyle/>
          <a:p>
            <a:r>
              <a:rPr lang="en-US">
                <a:hlinkClick r:id="rId2"/>
              </a:rPr>
              <a:t>http://www.computer.org/portal/web/Musings-from-the-Ivory-Tower/content?g=7512968&amp;type=article&amp;urlTitle=the-next-disruption-in-digital-learning</a:t>
            </a:r>
            <a:endParaRPr lang="en-US"/>
          </a:p>
          <a:p>
            <a:endParaRPr lang="en-US"/>
          </a:p>
          <a:p>
            <a:r>
              <a:rPr lang="en-US"/>
              <a:t>For one thing, it means that eBooks are no longer just static books made digital. The transition to HTML5 and the W3C Open Web Platform opens up new, unexplored worlds of interactivity. For another thing, the same content may be used simultaneously on mobile devices and other platforms, as well as adapted to meet individual preferences and needs, including accessibility-related needs. A commuter on a noisy train can consume it as easily as a student hanging out on a balcony or a worker on a high-bandwidth connection in a modern office. Yet, that's not all. It also solves the business problem of consolidating content into a single, standardized format that can be conveniently managed for print, mobile, and desktop delivery. A case in point is IBM's recent decision to support EPUB as the company's primary packaged portable document format.</a:t>
            </a:r>
          </a:p>
        </p:txBody>
      </p:sp>
      <p:sp>
        <p:nvSpPr>
          <p:cNvPr id="4" name="Slide Number Placeholder 3"/>
          <p:cNvSpPr>
            <a:spLocks noGrp="1"/>
          </p:cNvSpPr>
          <p:nvPr>
            <p:ph type="sldNum" sz="quarter" idx="12"/>
          </p:nvPr>
        </p:nvSpPr>
        <p:spPr/>
        <p:txBody>
          <a:bodyPr/>
          <a:lstStyle/>
          <a:p>
            <a:fld id="{32BD1297-C80B-A84B-B4B8-47B55EB1A80B}" type="slidenum">
              <a:rPr lang="en-US"/>
              <a:pPr/>
              <a:t>19</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 – happy to answer queries</a:t>
            </a:r>
          </a:p>
        </p:txBody>
      </p:sp>
      <p:sp>
        <p:nvSpPr>
          <p:cNvPr id="3" name="Content Placeholder 2"/>
          <p:cNvSpPr>
            <a:spLocks noGrp="1"/>
          </p:cNvSpPr>
          <p:nvPr>
            <p:ph idx="1"/>
          </p:nvPr>
        </p:nvSpPr>
        <p:spPr/>
        <p:txBody>
          <a:bodyPr>
            <a:normAutofit fontScale="92500" lnSpcReduction="20000"/>
          </a:bodyPr>
          <a:lstStyle/>
          <a:p>
            <a:r>
              <a:rPr lang="en-US">
                <a:hlinkClick r:id="rId2"/>
              </a:rPr>
              <a:t>andyheath@axelrod.plus.com</a:t>
            </a:r>
            <a:endParaRPr lang="en-US"/>
          </a:p>
          <a:p>
            <a:r>
              <a:rPr lang="en-US">
                <a:hlinkClick r:id="rId3"/>
              </a:rPr>
              <a:t>http://axelafa.com</a:t>
            </a:r>
            <a:r>
              <a:rPr lang="en-US"/>
              <a:t> but its not up to date</a:t>
            </a:r>
          </a:p>
          <a:p>
            <a:endParaRPr lang="en-US"/>
          </a:p>
          <a:p>
            <a:r>
              <a:rPr lang="en-US"/>
              <a:t>What I do – Support for Individualisation in Standards</a:t>
            </a:r>
          </a:p>
          <a:p>
            <a:pPr lvl="1"/>
            <a:r>
              <a:rPr lang="en-US"/>
              <a:t>IMS Accessibility SIG, IndieUI, ISO/IEC JTC1 SC36 editor of 24751, IEEE ADBOOK lead the accessibility preferences work, W3C IndieUI – developing the User Context, ISO/IEC JTC1 SC35 User Interfaces,  Revision of Guide 71/CEN Guide 6, ISO Special Working Group on Accessibilty, ISO Special Working Group on the Internet of Things. Phew.</a:t>
            </a:r>
          </a:p>
          <a:p>
            <a:endParaRPr lang="en-US"/>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20</a:t>
            </a:fld>
            <a:endParaRPr lang="en-US"/>
          </a:p>
        </p:txBody>
      </p:sp>
      <p:sp>
        <p:nvSpPr>
          <p:cNvPr id="5" name="TextBox 4"/>
          <p:cNvSpPr txBox="1"/>
          <p:nvPr/>
        </p:nvSpPr>
        <p:spPr>
          <a:xfrm>
            <a:off x="7961923" y="146538"/>
            <a:ext cx="908538" cy="646331"/>
          </a:xfrm>
          <a:prstGeom prst="rect">
            <a:avLst/>
          </a:prstGeom>
          <a:noFill/>
        </p:spPr>
        <p:txBody>
          <a:bodyPr wrap="square" rtlCol="0">
            <a:spAutoFit/>
          </a:bodyPr>
          <a:lstStyle/>
          <a:p>
            <a:r>
              <a:rPr lang="en-US"/>
              <a:t>Routes 1 and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IndieUI</a:t>
            </a:r>
          </a:p>
        </p:txBody>
      </p:sp>
      <p:sp>
        <p:nvSpPr>
          <p:cNvPr id="3" name="Content Placeholder 2"/>
          <p:cNvSpPr>
            <a:spLocks noGrp="1"/>
          </p:cNvSpPr>
          <p:nvPr>
            <p:ph idx="1"/>
          </p:nvPr>
        </p:nvSpPr>
        <p:spPr>
          <a:xfrm>
            <a:off x="457200" y="1417638"/>
            <a:ext cx="8229600" cy="4952305"/>
          </a:xfrm>
        </p:spPr>
        <p:txBody>
          <a:bodyPr>
            <a:normAutofit fontScale="92500" lnSpcReduction="20000"/>
          </a:bodyPr>
          <a:lstStyle/>
          <a:p>
            <a:r>
              <a:rPr lang="en-US">
                <a:hlinkClick r:id="rId2"/>
              </a:rPr>
              <a:t>http://www.w3.org/WAI/IndieUI/</a:t>
            </a:r>
            <a:endParaRPr lang="en-US"/>
          </a:p>
          <a:p>
            <a:r>
              <a:rPr lang="en-US"/>
              <a:t>Participants include: Apple, IBM, Google, Opera, The Inclusive Design Research Centre Toronto, me + 8 other orgs</a:t>
            </a:r>
          </a:p>
          <a:p>
            <a:r>
              <a:rPr lang="en-US"/>
              <a:t>For Mobile - consists of</a:t>
            </a:r>
          </a:p>
          <a:p>
            <a:pPr lvl="1"/>
            <a:r>
              <a:rPr lang="en-US"/>
              <a:t>Events </a:t>
            </a:r>
            <a:r>
              <a:rPr lang="en-US">
                <a:hlinkClick r:id="rId3"/>
              </a:rPr>
              <a:t>https://dvcs.w3.org/hg/IndieUI/raw-file/default/src/indie-ui-events.html</a:t>
            </a:r>
            <a:endParaRPr lang="en-US"/>
          </a:p>
          <a:p>
            <a:pPr lvl="1"/>
            <a:r>
              <a:rPr lang="en-US"/>
              <a:t>User Context </a:t>
            </a:r>
            <a:r>
              <a:rPr lang="en-US">
                <a:hlinkClick r:id="rId4"/>
              </a:rPr>
              <a:t>https://dvcs.w3.org/hg/IndieUI/raw-file/default/src/indie-ui-context.html</a:t>
            </a:r>
            <a:r>
              <a:rPr lang="en-US"/>
              <a:t> </a:t>
            </a:r>
          </a:p>
          <a:p>
            <a:pPr lvl="1"/>
            <a:r>
              <a:rPr lang="en-US"/>
              <a:t>Both at 1.0 Editors drafts</a:t>
            </a:r>
          </a:p>
        </p:txBody>
      </p:sp>
      <p:sp>
        <p:nvSpPr>
          <p:cNvPr id="4" name="Slide Number Placeholder 3"/>
          <p:cNvSpPr>
            <a:spLocks noGrp="1"/>
          </p:cNvSpPr>
          <p:nvPr>
            <p:ph type="sldNum" sz="quarter" idx="12"/>
          </p:nvPr>
        </p:nvSpPr>
        <p:spPr/>
        <p:txBody>
          <a:bodyPr/>
          <a:lstStyle/>
          <a:p>
            <a:fld id="{32BD1297-C80B-A84B-B4B8-47B55EB1A80B}" type="slidenum">
              <a:rPr lang="en-US"/>
              <a:pPr/>
              <a:t>2</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Events</a:t>
            </a:r>
          </a:p>
        </p:txBody>
      </p:sp>
      <p:sp>
        <p:nvSpPr>
          <p:cNvPr id="3" name="Content Placeholder 2"/>
          <p:cNvSpPr>
            <a:spLocks noGrp="1"/>
          </p:cNvSpPr>
          <p:nvPr>
            <p:ph idx="1"/>
          </p:nvPr>
        </p:nvSpPr>
        <p:spPr>
          <a:xfrm>
            <a:off x="457200" y="1417638"/>
            <a:ext cx="8229600" cy="4938712"/>
          </a:xfrm>
        </p:spPr>
        <p:txBody>
          <a:bodyPr>
            <a:normAutofit fontScale="62500" lnSpcReduction="20000"/>
          </a:bodyPr>
          <a:lstStyle/>
          <a:p>
            <a:r>
              <a:rPr lang="en-US"/>
              <a:t>Low level interface events delivered through OS eventually to web app</a:t>
            </a:r>
          </a:p>
          <a:p>
            <a:endParaRPr lang="en-US"/>
          </a:p>
          <a:p>
            <a:r>
              <a:rPr lang="en-US"/>
              <a:t>IndieUI: Events 1.0 is an abstraction between physical, device-specific user interaction events and inferred user intent such as scrolling or changing values. This provides an intermediate layer between device- and modality-specific user interaction events, and the basic user interface functionality used by web applications. IndieUI: Events focuses on granular user interface interactions such as scrolling the view, canceling an action, changing the value of a user input widget, selecting a range, placing focus on an object, etc. Implementing platforms will combine modality-specific user input, user idiosyncratic heuristics to determine the specific corresponding Indie UI event, and send that to the web application in addition to the modality-specific input such as mouse or keyboard events, should applications wish to process it.</a:t>
            </a:r>
          </a:p>
          <a:p>
            <a:pPr>
              <a:buNone/>
            </a:pPr>
            <a:endParaRPr lang="en-US"/>
          </a:p>
          <a:p>
            <a:r>
              <a:rPr lang="en-US"/>
              <a:t>Essentially for 1.0  – fix the problems</a:t>
            </a:r>
          </a:p>
          <a:p>
            <a:r>
              <a:rPr lang="en-US"/>
              <a:t>Developer must know about the event and register interest in that event (less impact on DOM)</a:t>
            </a:r>
          </a:p>
        </p:txBody>
      </p:sp>
      <p:sp>
        <p:nvSpPr>
          <p:cNvPr id="4" name="Slide Number Placeholder 3"/>
          <p:cNvSpPr>
            <a:spLocks noGrp="1"/>
          </p:cNvSpPr>
          <p:nvPr>
            <p:ph type="sldNum" sz="quarter" idx="12"/>
          </p:nvPr>
        </p:nvSpPr>
        <p:spPr/>
        <p:txBody>
          <a:bodyPr/>
          <a:lstStyle/>
          <a:p>
            <a:fld id="{32BD1297-C80B-A84B-B4B8-47B55EB1A80B}" type="slidenum">
              <a:rPr lang="en-US"/>
              <a:pPr/>
              <a:t>3</a:t>
            </a:fld>
            <a:endParaRPr lang="en-US"/>
          </a:p>
        </p:txBody>
      </p:sp>
      <p:sp>
        <p:nvSpPr>
          <p:cNvPr id="6" name="TextBox 5"/>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7521"/>
            <a:ext cx="8229600" cy="6403953"/>
          </a:xfrm>
        </p:spPr>
        <p:txBody>
          <a:bodyPr>
            <a:normAutofit fontScale="47500" lnSpcReduction="20000"/>
          </a:bodyPr>
          <a:lstStyle/>
          <a:p>
            <a:r>
              <a:rPr lang="en-US">
                <a:hlinkClick r:id="rId2"/>
              </a:rPr>
              <a:t>3. UI Request Events</a:t>
            </a:r>
            <a:r>
              <a:rPr lang="en-US">
                <a:hlinkClick r:id="rId3"/>
              </a:rPr>
              <a:t>3.1 Interface UIRequestEvent</a:t>
            </a:r>
            <a:endParaRPr lang="en-US"/>
          </a:p>
          <a:p>
            <a:pPr lvl="1"/>
            <a:r>
              <a:rPr lang="en-US">
                <a:hlinkClick r:id="rId4"/>
              </a:rPr>
              <a:t>3.1.1 Attributes</a:t>
            </a:r>
            <a:endParaRPr lang="en-US"/>
          </a:p>
          <a:p>
            <a:pPr lvl="1"/>
            <a:r>
              <a:rPr lang="en-US">
                <a:hlinkClick r:id="rId5"/>
              </a:rPr>
              <a:t>3.1.2 Determining the Event Receiver</a:t>
            </a:r>
            <a:endParaRPr lang="en-US"/>
          </a:p>
          <a:p>
            <a:pPr lvl="1"/>
            <a:r>
              <a:rPr lang="en-US">
                <a:hlinkClick r:id="rId6"/>
              </a:rPr>
              <a:t>3.1.3 UIRequestEventInit</a:t>
            </a:r>
            <a:endParaRPr lang="en-US"/>
          </a:p>
          <a:p>
            <a:pPr lvl="2"/>
            <a:r>
              <a:rPr lang="en-US">
                <a:hlinkClick r:id="rId7"/>
              </a:rPr>
              <a:t>3.1.3.1 Dictionary UIRequestEventInit Members</a:t>
            </a:r>
            <a:endParaRPr lang="en-US"/>
          </a:p>
          <a:p>
            <a:pPr lvl="1"/>
            <a:r>
              <a:rPr lang="en-US">
                <a:hlinkClick r:id="rId8"/>
              </a:rPr>
              <a:t>3.1.4 UIRequestEvent Types</a:t>
            </a:r>
            <a:endParaRPr lang="en-US"/>
          </a:p>
          <a:p>
            <a:r>
              <a:rPr lang="en-US">
                <a:hlinkClick r:id="rId9"/>
              </a:rPr>
              <a:t>3.2 Interface UIFocusRequestEvent</a:t>
            </a:r>
            <a:endParaRPr lang="en-US"/>
          </a:p>
          <a:p>
            <a:pPr lvl="1"/>
            <a:r>
              <a:rPr lang="en-US">
                <a:hlinkClick r:id="rId10"/>
              </a:rPr>
              <a:t>3.2.1 Attributes</a:t>
            </a:r>
            <a:endParaRPr lang="en-US"/>
          </a:p>
          <a:p>
            <a:pPr lvl="1"/>
            <a:r>
              <a:rPr lang="en-US">
                <a:hlinkClick r:id="rId11"/>
              </a:rPr>
              <a:t>3.2.2 Enumeration FocusRequestFocusType</a:t>
            </a:r>
            <a:endParaRPr lang="en-US"/>
          </a:p>
          <a:p>
            <a:pPr lvl="1"/>
            <a:r>
              <a:rPr lang="en-US">
                <a:hlinkClick r:id="rId12"/>
              </a:rPr>
              <a:t>3.2.3 UIFocusRequestEventInit</a:t>
            </a:r>
            <a:endParaRPr lang="en-US"/>
          </a:p>
          <a:p>
            <a:pPr lvl="2"/>
            <a:r>
              <a:rPr lang="en-US">
                <a:hlinkClick r:id="rId13"/>
              </a:rPr>
              <a:t>3.2.3.1 Dictionary UIFocusRequestEventInit Members</a:t>
            </a:r>
            <a:endParaRPr lang="en-US"/>
          </a:p>
          <a:p>
            <a:pPr lvl="1"/>
            <a:r>
              <a:rPr lang="en-US">
                <a:hlinkClick r:id="rId14"/>
              </a:rPr>
              <a:t>3.2.4 UIFocusRequestEvent Types</a:t>
            </a:r>
            <a:endParaRPr lang="en-US"/>
          </a:p>
          <a:p>
            <a:r>
              <a:rPr lang="en-US">
                <a:hlinkClick r:id="rId15"/>
              </a:rPr>
              <a:t>3.3 Interface UIManipulationRequestEvent</a:t>
            </a:r>
            <a:endParaRPr lang="en-US"/>
          </a:p>
          <a:p>
            <a:pPr lvl="1"/>
            <a:r>
              <a:rPr lang="en-US">
                <a:hlinkClick r:id="rId16"/>
              </a:rPr>
              <a:t>3.3.1 Attributes</a:t>
            </a:r>
            <a:endParaRPr lang="en-US"/>
          </a:p>
          <a:p>
            <a:pPr lvl="1"/>
            <a:r>
              <a:rPr lang="en-US">
                <a:hlinkClick r:id="rId17"/>
              </a:rPr>
              <a:t>3.3.2 UIManipulationRequestEventInit</a:t>
            </a:r>
            <a:endParaRPr lang="en-US"/>
          </a:p>
          <a:p>
            <a:pPr lvl="2"/>
            <a:r>
              <a:rPr lang="en-US">
                <a:hlinkClick r:id="rId18"/>
              </a:rPr>
              <a:t>3.3.2.1 Dictionary UIManipulationRequestEventInit Members</a:t>
            </a:r>
            <a:endParaRPr lang="en-US"/>
          </a:p>
          <a:p>
            <a:pPr lvl="1"/>
            <a:r>
              <a:rPr lang="en-US">
                <a:hlinkClick r:id="rId19"/>
              </a:rPr>
              <a:t>3.3.3 Discrete UIManipulationRequestEvent Types</a:t>
            </a:r>
            <a:endParaRPr lang="en-US"/>
          </a:p>
          <a:p>
            <a:pPr lvl="1"/>
            <a:r>
              <a:rPr lang="en-US">
                <a:hlinkClick r:id="rId20"/>
              </a:rPr>
              <a:t>3.3.4 Continuous UIManipulationRequestEvent Types</a:t>
            </a:r>
            <a:endParaRPr lang="en-US"/>
          </a:p>
          <a:p>
            <a:r>
              <a:rPr lang="en-US">
                <a:hlinkClick r:id="rId21"/>
              </a:rPr>
              <a:t>3.4 Interface UIScrollRequestEvent</a:t>
            </a:r>
            <a:endParaRPr lang="en-US"/>
          </a:p>
          <a:p>
            <a:pPr lvl="1"/>
            <a:r>
              <a:rPr lang="en-US">
                <a:hlinkClick r:id="rId22"/>
              </a:rPr>
              <a:t>3.4.1 Attributes</a:t>
            </a:r>
            <a:endParaRPr lang="en-US"/>
          </a:p>
          <a:p>
            <a:pPr lvl="1"/>
            <a:r>
              <a:rPr lang="en-US">
                <a:hlinkClick r:id="rId23"/>
              </a:rPr>
              <a:t>3.4.2 Enumeration ScrollRequestScrollType</a:t>
            </a:r>
            <a:endParaRPr lang="en-US"/>
          </a:p>
          <a:p>
            <a:pPr lvl="1"/>
            <a:r>
              <a:rPr lang="en-US">
                <a:hlinkClick r:id="rId24"/>
              </a:rPr>
              <a:t>3.4.3 UIScrollRequestEventInit</a:t>
            </a:r>
            <a:endParaRPr lang="en-US"/>
          </a:p>
          <a:p>
            <a:pPr lvl="2"/>
            <a:r>
              <a:rPr lang="en-US">
                <a:hlinkClick r:id="rId25"/>
              </a:rPr>
              <a:t>3.4.3.1 Dictionary UIScrollRequestEventInit Members</a:t>
            </a:r>
            <a:endParaRPr lang="en-US"/>
          </a:p>
          <a:p>
            <a:pPr lvl="1"/>
            <a:r>
              <a:rPr lang="en-US">
                <a:hlinkClick r:id="rId26"/>
              </a:rPr>
              <a:t>3.4.4 UIScrollRequestEvent Types</a:t>
            </a:r>
            <a:endParaRPr lang="en-US"/>
          </a:p>
          <a:p>
            <a:pPr lvl="1"/>
            <a:r>
              <a:rPr lang="en-US">
                <a:hlinkClick r:id="rId27"/>
              </a:rPr>
              <a:t>3.4.5 Continuous UIScrollRequestEvent Types</a:t>
            </a:r>
            <a:endParaRPr lang="en-US"/>
          </a:p>
          <a:p>
            <a:r>
              <a:rPr lang="en-US">
                <a:hlinkClick r:id="rId28"/>
              </a:rPr>
              <a:t>3.5 Interface UIValueChangeRequestEvent</a:t>
            </a:r>
            <a:endParaRPr lang="en-US"/>
          </a:p>
          <a:p>
            <a:pPr lvl="1"/>
            <a:r>
              <a:rPr lang="en-US">
                <a:hlinkClick r:id="rId29"/>
              </a:rPr>
              <a:t>3.5.1 Attributes</a:t>
            </a:r>
            <a:endParaRPr lang="en-US"/>
          </a:p>
          <a:p>
            <a:pPr lvl="1"/>
            <a:r>
              <a:rPr lang="en-US">
                <a:hlinkClick r:id="rId30"/>
              </a:rPr>
              <a:t>3.5.2 Enumeration ValueChangeRequestChangeType</a:t>
            </a:r>
            <a:endParaRPr lang="en-US"/>
          </a:p>
          <a:p>
            <a:pPr lvl="1"/>
            <a:r>
              <a:rPr lang="en-US">
                <a:hlinkClick r:id="rId31"/>
              </a:rPr>
              <a:t>3.5.3 UIValueChangeRequestEventInit</a:t>
            </a:r>
            <a:endParaRPr lang="en-US"/>
          </a:p>
          <a:p>
            <a:pPr lvl="2"/>
            <a:r>
              <a:rPr lang="en-US">
                <a:hlinkClick r:id="rId32"/>
              </a:rPr>
              <a:t>3.5.3.1 Dictionary UIValueChangeRequestEventInit Members</a:t>
            </a:r>
            <a:endParaRPr lang="en-US"/>
          </a:p>
          <a:p>
            <a:pPr lvl="1"/>
            <a:r>
              <a:rPr lang="en-US">
                <a:hlinkClick r:id="rId33"/>
              </a:rPr>
              <a:t>3.5.4 UIValueChangeRequestEvent Types</a:t>
            </a:r>
            <a:endParaRPr lang="en-US"/>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4</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User Context</a:t>
            </a:r>
          </a:p>
        </p:txBody>
      </p:sp>
      <p:sp>
        <p:nvSpPr>
          <p:cNvPr id="3" name="Content Placeholder 2"/>
          <p:cNvSpPr>
            <a:spLocks noGrp="1"/>
          </p:cNvSpPr>
          <p:nvPr>
            <p:ph idx="1"/>
          </p:nvPr>
        </p:nvSpPr>
        <p:spPr>
          <a:xfrm>
            <a:off x="457200" y="1600200"/>
            <a:ext cx="8229600" cy="5121275"/>
          </a:xfrm>
        </p:spPr>
        <p:txBody>
          <a:bodyPr>
            <a:normAutofit fontScale="85000" lnSpcReduction="20000"/>
          </a:bodyPr>
          <a:lstStyle/>
          <a:p>
            <a:r>
              <a:rPr lang="en-US"/>
              <a:t>The primary goal of IndieUI User Context is to provide authorized web applications access to information about a user's relevant settings and preferences, to provide the best possible user experience to all users. Some complex web applications can provide a much better experience if given access to information such as a user's preferred color, font, screen, and even *restricted* assistive technology settings such as a preference to render captions, or whether a screen reader is on. General web pages developed using best practices may never need access to restricted user settings, but complex web applications can utilize this information to enhance the performance and user interface.</a:t>
            </a:r>
          </a:p>
          <a:p>
            <a:r>
              <a:rPr lang="en-US"/>
              <a:t>1.0 is fairly low level preferences</a:t>
            </a:r>
          </a:p>
        </p:txBody>
      </p:sp>
      <p:sp>
        <p:nvSpPr>
          <p:cNvPr id="4" name="Slide Number Placeholder 3"/>
          <p:cNvSpPr>
            <a:spLocks noGrp="1"/>
          </p:cNvSpPr>
          <p:nvPr>
            <p:ph type="sldNum" sz="quarter" idx="12"/>
          </p:nvPr>
        </p:nvSpPr>
        <p:spPr/>
        <p:txBody>
          <a:bodyPr/>
          <a:lstStyle/>
          <a:p>
            <a:fld id="{32BD1297-C80B-A84B-B4B8-47B55EB1A80B}" type="slidenum">
              <a:rPr lang="en-US"/>
              <a:pPr/>
              <a:t>5</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0169"/>
            <a:ext cx="8229600" cy="6471306"/>
          </a:xfrm>
        </p:spPr>
        <p:txBody>
          <a:bodyPr>
            <a:normAutofit fontScale="47500" lnSpcReduction="20000"/>
          </a:bodyPr>
          <a:lstStyle/>
          <a:p>
            <a:r>
              <a:rPr lang="en-US">
                <a:hlinkClick r:id="rId2"/>
              </a:rPr>
              <a:t>5. Settings Keys and Related Media Feature counterparts</a:t>
            </a:r>
            <a:r>
              <a:rPr lang="en-US">
                <a:hlinkClick r:id="rId3"/>
              </a:rPr>
              <a:t>5.1 User Color Settings</a:t>
            </a:r>
            <a:endParaRPr lang="en-US"/>
          </a:p>
          <a:p>
            <a:pPr lvl="1"/>
            <a:r>
              <a:rPr lang="en-US">
                <a:hlinkClick r:id="rId4"/>
              </a:rPr>
              <a:t>5.1.1 Key: user-color</a:t>
            </a:r>
            <a:endParaRPr lang="en-US"/>
          </a:p>
          <a:p>
            <a:pPr lvl="2"/>
            <a:r>
              <a:rPr lang="en-US">
                <a:hlinkClick r:id="rId5"/>
              </a:rPr>
              <a:t>5.1.1.1 Associated Media Feature: user-color</a:t>
            </a:r>
            <a:endParaRPr lang="en-US"/>
          </a:p>
          <a:p>
            <a:pPr lvl="1"/>
            <a:r>
              <a:rPr lang="en-US">
                <a:hlinkClick r:id="rId6"/>
              </a:rPr>
              <a:t>5.1.2 Key: user-background-color</a:t>
            </a:r>
            <a:endParaRPr lang="en-US"/>
          </a:p>
          <a:p>
            <a:pPr lvl="2"/>
            <a:r>
              <a:rPr lang="en-US">
                <a:hlinkClick r:id="rId7"/>
              </a:rPr>
              <a:t>5.1.2.1 Associated Media Feature: user-background-color</a:t>
            </a:r>
            <a:endParaRPr lang="en-US"/>
          </a:p>
          <a:p>
            <a:pPr lvl="1"/>
            <a:r>
              <a:rPr lang="en-US">
                <a:hlinkClick r:id="rId8"/>
              </a:rPr>
              <a:t>5.1.3 Key: colors-inverted</a:t>
            </a:r>
            <a:endParaRPr lang="en-US"/>
          </a:p>
          <a:p>
            <a:pPr lvl="2"/>
            <a:r>
              <a:rPr lang="en-US">
                <a:hlinkClick r:id="rId9"/>
              </a:rPr>
              <a:t>5.1.3.1 Associated Media Feature: colors-inverted</a:t>
            </a:r>
            <a:endParaRPr lang="en-US"/>
          </a:p>
          <a:p>
            <a:pPr lvl="1"/>
            <a:r>
              <a:rPr lang="en-US">
                <a:hlinkClick r:id="rId10"/>
              </a:rPr>
              <a:t>5.1.4 Key: user-contrast</a:t>
            </a:r>
            <a:endParaRPr lang="en-US"/>
          </a:p>
          <a:p>
            <a:pPr lvl="2"/>
            <a:r>
              <a:rPr lang="en-US">
                <a:hlinkClick r:id="rId11"/>
              </a:rPr>
              <a:t>5.1.4.1 Associated Media Feature: user-contrast</a:t>
            </a:r>
            <a:endParaRPr lang="en-US"/>
          </a:p>
          <a:p>
            <a:pPr lvl="1"/>
            <a:r>
              <a:rPr lang="en-US">
                <a:hlinkClick r:id="rId12"/>
              </a:rPr>
              <a:t>5.1.5 Key: monochrome</a:t>
            </a:r>
            <a:endParaRPr lang="en-US"/>
          </a:p>
          <a:p>
            <a:pPr lvl="2"/>
            <a:r>
              <a:rPr lang="en-US">
                <a:hlinkClick r:id="rId13"/>
              </a:rPr>
              <a:t>5.1.5.1 Associated Media Feature: monochrome</a:t>
            </a:r>
            <a:endParaRPr lang="en-US"/>
          </a:p>
          <a:p>
            <a:r>
              <a:rPr lang="en-US">
                <a:hlinkClick r:id="rId14"/>
              </a:rPr>
              <a:t>5.2 User Type/Font Settings</a:t>
            </a:r>
            <a:endParaRPr lang="en-US"/>
          </a:p>
          <a:p>
            <a:pPr lvl="1"/>
            <a:r>
              <a:rPr lang="en-US">
                <a:hlinkClick r:id="rId15"/>
              </a:rPr>
              <a:t>5.2.1 Key: user-font-size</a:t>
            </a:r>
            <a:endParaRPr lang="en-US"/>
          </a:p>
          <a:p>
            <a:pPr lvl="2"/>
            <a:r>
              <a:rPr lang="en-US">
                <a:hlinkClick r:id="rId16"/>
              </a:rPr>
              <a:t>5.2.1.1 Associated Media Feature: user-font-size</a:t>
            </a:r>
            <a:endParaRPr lang="en-US"/>
          </a:p>
          <a:p>
            <a:pPr lvl="1"/>
            <a:r>
              <a:rPr lang="en-US">
                <a:hlinkClick r:id="rId17"/>
              </a:rPr>
              <a:t>5.2.2 Key: user-minimum-font-size</a:t>
            </a:r>
            <a:endParaRPr lang="en-US"/>
          </a:p>
          <a:p>
            <a:pPr lvl="2"/>
            <a:r>
              <a:rPr lang="en-US">
                <a:hlinkClick r:id="rId18"/>
              </a:rPr>
              <a:t>5.2.2.1 Associated Media Feature: user-minimum-font-size</a:t>
            </a:r>
            <a:endParaRPr lang="en-US"/>
          </a:p>
          <a:p>
            <a:pPr lvl="1"/>
            <a:r>
              <a:rPr lang="en-US">
                <a:hlinkClick r:id="rId19"/>
              </a:rPr>
              <a:t>5.2.3 Key: user-line-height</a:t>
            </a:r>
            <a:endParaRPr lang="en-US"/>
          </a:p>
          <a:p>
            <a:pPr lvl="1"/>
            <a:r>
              <a:rPr lang="en-US">
                <a:hlinkClick r:id="rId20"/>
              </a:rPr>
              <a:t>5.2.4 Key: user-letter-spacing</a:t>
            </a:r>
            <a:endParaRPr lang="en-US"/>
          </a:p>
          <a:p>
            <a:pPr lvl="1"/>
            <a:r>
              <a:rPr lang="en-US">
                <a:hlinkClick r:id="rId21"/>
              </a:rPr>
              <a:t>5.2.5 Key: user-word-spacing</a:t>
            </a:r>
            <a:endParaRPr lang="en-US"/>
          </a:p>
          <a:p>
            <a:r>
              <a:rPr lang="en-US">
                <a:hlinkClick r:id="rId22"/>
              </a:rPr>
              <a:t>5.3 User Media Settings</a:t>
            </a:r>
            <a:endParaRPr lang="en-US"/>
          </a:p>
          <a:p>
            <a:pPr lvl="1"/>
            <a:r>
              <a:rPr lang="en-US">
                <a:hlinkClick r:id="rId23"/>
              </a:rPr>
              <a:t>5.3.1 Key: subtitles</a:t>
            </a:r>
            <a:endParaRPr lang="en-US"/>
          </a:p>
          <a:p>
            <a:pPr lvl="1"/>
            <a:r>
              <a:rPr lang="en-US">
                <a:hlinkClick r:id="rId24"/>
              </a:rPr>
              <a:t>5.3.2 Key: subtitle-languages</a:t>
            </a:r>
            <a:endParaRPr lang="en-US"/>
          </a:p>
          <a:p>
            <a:pPr lvl="1"/>
            <a:r>
              <a:rPr lang="en-US">
                <a:hlinkClick r:id="rId25"/>
              </a:rPr>
              <a:t>5.3.3 Key: subtitle-type</a:t>
            </a:r>
            <a:endParaRPr lang="en-US"/>
          </a:p>
          <a:p>
            <a:pPr lvl="1"/>
            <a:r>
              <a:rPr lang="en-US">
                <a:hlinkClick r:id="rId26"/>
              </a:rPr>
              <a:t>5.3.4 Key: user-subtitle-color</a:t>
            </a:r>
            <a:endParaRPr lang="en-US"/>
          </a:p>
          <a:p>
            <a:pPr lvl="2"/>
            <a:r>
              <a:rPr lang="en-US">
                <a:hlinkClick r:id="rId27"/>
              </a:rPr>
              <a:t>5.3.4.1 Associated Media Feature: user-subtitle-color</a:t>
            </a:r>
            <a:endParaRPr lang="en-US"/>
          </a:p>
          <a:p>
            <a:pPr lvl="1"/>
            <a:r>
              <a:rPr lang="en-US">
                <a:hlinkClick r:id="rId28"/>
              </a:rPr>
              <a:t>5.3.5 Key: user-subtitle-background-color</a:t>
            </a:r>
            <a:endParaRPr lang="en-US"/>
          </a:p>
          <a:p>
            <a:pPr lvl="2"/>
            <a:r>
              <a:rPr lang="en-US">
                <a:hlinkClick r:id="rId29"/>
              </a:rPr>
              <a:t>5.3.5.1 Associated Media Feature: user-subtitle-background-color</a:t>
            </a:r>
            <a:endParaRPr lang="en-US"/>
          </a:p>
          <a:p>
            <a:pPr lvl="1"/>
            <a:r>
              <a:rPr lang="en-US">
                <a:hlinkClick r:id="rId30"/>
              </a:rPr>
              <a:t>5.3.6 Key: audio-description</a:t>
            </a:r>
            <a:endParaRPr lang="en-US"/>
          </a:p>
          <a:p>
            <a:r>
              <a:rPr lang="en-US">
                <a:hlinkClick r:id="rId31"/>
              </a:rPr>
              <a:t>5.4 Screen Reader Settings</a:t>
            </a:r>
            <a:endParaRPr lang="en-US"/>
          </a:p>
          <a:p>
            <a:pPr lvl="1"/>
            <a:r>
              <a:rPr lang="en-US">
                <a:hlinkClick r:id="rId32"/>
              </a:rPr>
              <a:t>5.4.1 Key: screenreader</a:t>
            </a:r>
            <a:endParaRPr lang="en-US"/>
          </a:p>
          <a:p>
            <a:pPr lvl="2"/>
            <a:r>
              <a:rPr lang="en-US">
                <a:hlinkClick r:id="rId33"/>
              </a:rPr>
              <a:t>5.4.1.1 Associated Media Feature: screenreader</a:t>
            </a:r>
            <a:endParaRPr lang="en-US"/>
          </a:p>
          <a:p>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6</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Beyond 1.0</a:t>
            </a:r>
          </a:p>
        </p:txBody>
      </p:sp>
      <p:sp>
        <p:nvSpPr>
          <p:cNvPr id="3" name="Content Placeholder 2"/>
          <p:cNvSpPr>
            <a:spLocks noGrp="1"/>
          </p:cNvSpPr>
          <p:nvPr>
            <p:ph idx="1"/>
          </p:nvPr>
        </p:nvSpPr>
        <p:spPr/>
        <p:txBody>
          <a:bodyPr/>
          <a:lstStyle/>
          <a:p>
            <a:r>
              <a:rPr lang="en-US"/>
              <a:t>Work in Progress</a:t>
            </a:r>
          </a:p>
          <a:p>
            <a:pPr lvl="1"/>
            <a:r>
              <a:rPr lang="en-US">
                <a:hlinkClick r:id="rId2"/>
              </a:rPr>
              <a:t>http://www.w3.org/WAI/IndieUI/wiki/Proposals/KeyValueProperties</a:t>
            </a:r>
            <a:endParaRPr lang="en-US"/>
          </a:p>
          <a:p>
            <a:pPr lvl="1"/>
            <a:r>
              <a:rPr lang="en-US">
                <a:hlinkClick r:id="rId3"/>
              </a:rPr>
              <a:t>http://www.w3.org/WAI/IndieUI/wiki/User_Context/Requirements</a:t>
            </a:r>
            <a:endParaRPr lang="en-US"/>
          </a:p>
          <a:p>
            <a:r>
              <a:rPr lang="en-US"/>
              <a:t>I hope</a:t>
            </a:r>
          </a:p>
          <a:p>
            <a:pPr lvl="1"/>
            <a:r>
              <a:rPr lang="en-US"/>
              <a:t>Higher level abstract media and UI preferences interoperable with some other pieces</a:t>
            </a:r>
          </a:p>
        </p:txBody>
      </p:sp>
      <p:sp>
        <p:nvSpPr>
          <p:cNvPr id="4" name="Slide Number Placeholder 3"/>
          <p:cNvSpPr>
            <a:spLocks noGrp="1"/>
          </p:cNvSpPr>
          <p:nvPr>
            <p:ph type="sldNum" sz="quarter" idx="12"/>
          </p:nvPr>
        </p:nvSpPr>
        <p:spPr/>
        <p:txBody>
          <a:bodyPr/>
          <a:lstStyle/>
          <a:p>
            <a:fld id="{32BD1297-C80B-A84B-B4B8-47B55EB1A80B}" type="slidenum">
              <a:rPr lang="en-US"/>
              <a:pPr/>
              <a:t>7</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Accessibility</a:t>
            </a:r>
          </a:p>
        </p:txBody>
      </p:sp>
      <p:sp>
        <p:nvSpPr>
          <p:cNvPr id="3" name="Content Placeholder 2"/>
          <p:cNvSpPr>
            <a:spLocks noGrp="1"/>
          </p:cNvSpPr>
          <p:nvPr>
            <p:ph idx="1"/>
          </p:nvPr>
        </p:nvSpPr>
        <p:spPr/>
        <p:txBody>
          <a:bodyPr/>
          <a:lstStyle/>
          <a:p>
            <a:pPr>
              <a:spcAft>
                <a:spcPts val="6000"/>
              </a:spcAft>
            </a:pPr>
            <a:r>
              <a:rPr lang="en-US"/>
              <a:t>Is a relationship</a:t>
            </a:r>
          </a:p>
          <a:p>
            <a:pPr>
              <a:spcAft>
                <a:spcPts val="6000"/>
              </a:spcAft>
            </a:pPr>
            <a:r>
              <a:rPr lang="en-US"/>
              <a:t>Producer </a:t>
            </a:r>
            <a:r>
              <a:rPr lang="en-US">
                <a:sym typeface="Wingdings"/>
              </a:rPr>
              <a:t> Consumer</a:t>
            </a:r>
          </a:p>
          <a:p>
            <a:pPr>
              <a:spcAft>
                <a:spcPts val="6000"/>
              </a:spcAft>
            </a:pPr>
            <a:r>
              <a:rPr lang="en-US">
                <a:sym typeface="Wingdings"/>
              </a:rPr>
              <a:t>Every effort to improve it is based on a way to cross the producer/consumer gap. It’s a hard gap to cross</a:t>
            </a:r>
            <a:endParaRPr lang="en-US"/>
          </a:p>
        </p:txBody>
      </p:sp>
      <p:sp>
        <p:nvSpPr>
          <p:cNvPr id="4" name="Slide Number Placeholder 3"/>
          <p:cNvSpPr>
            <a:spLocks noGrp="1"/>
          </p:cNvSpPr>
          <p:nvPr>
            <p:ph type="sldNum" sz="quarter" idx="12"/>
          </p:nvPr>
        </p:nvSpPr>
        <p:spPr/>
        <p:txBody>
          <a:bodyPr/>
          <a:lstStyle/>
          <a:p>
            <a:fld id="{32BD1297-C80B-A84B-B4B8-47B55EB1A80B}" type="slidenum">
              <a:rPr lang="en-US"/>
              <a:pPr/>
              <a:t>8</a:t>
            </a:fld>
            <a:endParaRPr lang="en-US"/>
          </a:p>
        </p:txBody>
      </p:sp>
      <p:sp>
        <p:nvSpPr>
          <p:cNvPr id="5" name="TextBox 4"/>
          <p:cNvSpPr txBox="1"/>
          <p:nvPr/>
        </p:nvSpPr>
        <p:spPr>
          <a:xfrm>
            <a:off x="7961923" y="274638"/>
            <a:ext cx="908538" cy="369332"/>
          </a:xfrm>
          <a:prstGeom prst="rect">
            <a:avLst/>
          </a:prstGeom>
          <a:noFill/>
        </p:spPr>
        <p:txBody>
          <a:bodyPr wrap="square" rtlCol="0">
            <a:spAutoFit/>
          </a:bodyPr>
          <a:lstStyle/>
          <a:p>
            <a:r>
              <a:rPr lang="en-US"/>
              <a:t>Route 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7">
      <a:dk1>
        <a:srgbClr val="FFFFFF"/>
      </a:dk1>
      <a:lt1>
        <a:srgbClr val="000000"/>
      </a:lt1>
      <a:dk2>
        <a:srgbClr val="FFFFFF"/>
      </a:dk2>
      <a:lt2>
        <a:srgbClr val="000000"/>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539</TotalTime>
  <Words>1875</Words>
  <Application>Microsoft Macintosh PowerPoint</Application>
  <PresentationFormat>On-screen Show (4:3)</PresentationFormat>
  <Paragraphs>255</Paragraphs>
  <Slides>21</Slides>
  <Notes>0</Notes>
  <HiddenSlides>0</HiddenSlides>
  <MMClips>0</MMClips>
  <ScaleCrop>false</ScaleCrop>
  <HeadingPairs>
    <vt:vector size="4" baseType="variant">
      <vt:variant>
        <vt:lpstr>Design Template</vt:lpstr>
      </vt:variant>
      <vt:variant>
        <vt:i4>1</vt:i4>
      </vt:variant>
      <vt:variant>
        <vt:lpstr>Slide Titles</vt:lpstr>
      </vt:variant>
      <vt:variant>
        <vt:i4>21</vt:i4>
      </vt:variant>
    </vt:vector>
  </HeadingPairs>
  <TitlesOfParts>
    <vt:vector size="22" baseType="lpstr">
      <vt:lpstr>Office Theme</vt:lpstr>
      <vt:lpstr>W3C:IndieUI in its context</vt:lpstr>
      <vt:lpstr>Presentation Context</vt:lpstr>
      <vt:lpstr>IndieUI</vt:lpstr>
      <vt:lpstr>Events</vt:lpstr>
      <vt:lpstr>Slide 4</vt:lpstr>
      <vt:lpstr>User Context</vt:lpstr>
      <vt:lpstr>Slide 6</vt:lpstr>
      <vt:lpstr>Beyond 1.0</vt:lpstr>
      <vt:lpstr>Accessibility</vt:lpstr>
      <vt:lpstr>A few Models</vt:lpstr>
      <vt:lpstr>Some Models</vt:lpstr>
      <vt:lpstr>Some Models</vt:lpstr>
      <vt:lpstr>A Very Big Problem:</vt:lpstr>
      <vt:lpstr>Another Problem</vt:lpstr>
      <vt:lpstr>Desktops</vt:lpstr>
      <vt:lpstr>Mobile Platforms</vt:lpstr>
      <vt:lpstr>Some organisational pieces</vt:lpstr>
      <vt:lpstr>Slide 17</vt:lpstr>
      <vt:lpstr>Related Initiatives</vt:lpstr>
      <vt:lpstr>ADBOOK</vt:lpstr>
      <vt:lpstr>Me – happy to answer queries</vt:lpstr>
    </vt:vector>
  </TitlesOfParts>
  <Company>Axelrod Access For All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Individualisation Work</dc:title>
  <dc:creator>ANDREW HEATH</dc:creator>
  <cp:lastModifiedBy>ANDREW HEATH</cp:lastModifiedBy>
  <cp:revision>27</cp:revision>
  <cp:lastPrinted>2014-03-29T10:42:57Z</cp:lastPrinted>
  <dcterms:created xsi:type="dcterms:W3CDTF">2014-04-09T12:17:47Z</dcterms:created>
  <dcterms:modified xsi:type="dcterms:W3CDTF">2014-04-09T12:18:15Z</dcterms:modified>
</cp:coreProperties>
</file>